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95" r:id="rId3"/>
    <p:sldId id="450" r:id="rId4"/>
    <p:sldId id="445" r:id="rId5"/>
    <p:sldId id="419" r:id="rId6"/>
    <p:sldId id="418" r:id="rId7"/>
    <p:sldId id="422" r:id="rId8"/>
    <p:sldId id="415" r:id="rId9"/>
    <p:sldId id="416" r:id="rId10"/>
    <p:sldId id="417" r:id="rId11"/>
    <p:sldId id="423" r:id="rId12"/>
    <p:sldId id="404" r:id="rId13"/>
    <p:sldId id="412" r:id="rId14"/>
    <p:sldId id="426" r:id="rId15"/>
    <p:sldId id="441" r:id="rId16"/>
    <p:sldId id="427" r:id="rId17"/>
    <p:sldId id="435" r:id="rId18"/>
    <p:sldId id="428" r:id="rId19"/>
    <p:sldId id="429" r:id="rId20"/>
    <p:sldId id="449" r:id="rId21"/>
    <p:sldId id="444" r:id="rId22"/>
    <p:sldId id="430" r:id="rId23"/>
    <p:sldId id="431" r:id="rId24"/>
    <p:sldId id="433" r:id="rId25"/>
    <p:sldId id="432" r:id="rId26"/>
    <p:sldId id="425" r:id="rId27"/>
    <p:sldId id="434" r:id="rId28"/>
    <p:sldId id="437" r:id="rId29"/>
    <p:sldId id="438" r:id="rId30"/>
    <p:sldId id="439" r:id="rId31"/>
    <p:sldId id="440" r:id="rId32"/>
    <p:sldId id="41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99CCFF"/>
    <a:srgbClr val="003366"/>
    <a:srgbClr val="3333CC"/>
    <a:srgbClr val="FFFFEF"/>
    <a:srgbClr val="CC9900"/>
    <a:srgbClr val="CCFFCC"/>
    <a:srgbClr val="FFFFCC"/>
    <a:srgbClr val="CC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60" autoAdjust="0"/>
    <p:restoredTop sz="75336" autoAdjust="0"/>
  </p:normalViewPr>
  <p:slideViewPr>
    <p:cSldViewPr>
      <p:cViewPr>
        <p:scale>
          <a:sx n="70" d="100"/>
          <a:sy n="70" d="100"/>
        </p:scale>
        <p:origin x="-3024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.18\&#1094;&#1084;&#1082;&#1086;3\&#1061;&#1086;&#1102;&#1090;&#1072;&#1085;&#1086;&#1074;&#1072;%20&#1057;.&#1045;\&#1082;&#1086;&#1083;&#1080;&#1095;&#1077;&#1089;&#1090;&#1074;&#1086;%20&#1072;&#1085;&#1072;&#1083;&#1080;&#1079;&#1086;&#107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7;&#1074;&#1072;&#1085;&#1080;&#1076;&#1072;\Desktop\&#1043;&#1047;%202019\&#1095;&#1077;&#1083;&#1086;&#1074;&#1077;&#1082;&#1086;-&#1101;&#1082;&#1079;&#1072;&#1084;&#1077;&#1085;%20201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.18\&#1094;&#1084;&#1082;&#1086;3\&#1061;&#1086;&#1102;&#1090;&#1072;&#1085;&#1086;&#1074;&#1072;%20&#1057;.&#1045;\&#1082;&#1086;&#1083;&#1080;&#1095;&#1077;&#1089;&#1090;&#1074;&#1086;%20&#1072;&#1085;&#1072;&#1083;&#1080;&#1079;&#1086;&#107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ah-RU" dirty="0" smtClean="0"/>
              <a:t>Количество участников апробационных мероприятий</a:t>
            </a:r>
            <a:endParaRPr lang="ru-RU" dirty="0"/>
          </a:p>
        </c:rich>
      </c:tx>
      <c:layout>
        <c:manualLayout>
          <c:xMode val="edge"/>
          <c:yMode val="edge"/>
          <c:x val="0.1225614582511472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9752948166397589E-2"/>
          <c:y val="0.27960693188499142"/>
          <c:w val="0.96049410366720478"/>
          <c:h val="0.478539712757915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CCFF"/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Лист1!$C$6:$C$8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2020 (план)</c:v>
                </c:pt>
              </c:strCache>
            </c:strRef>
          </c:cat>
          <c:val>
            <c:numRef>
              <c:f>Лист1!$D$6:$D$8</c:f>
              <c:numCache>
                <c:formatCode>General</c:formatCode>
                <c:ptCount val="3"/>
                <c:pt idx="0">
                  <c:v>4218</c:v>
                </c:pt>
                <c:pt idx="1">
                  <c:v>7155</c:v>
                </c:pt>
                <c:pt idx="2">
                  <c:v>13273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006720"/>
        <c:axId val="119008256"/>
      </c:barChart>
      <c:catAx>
        <c:axId val="119006720"/>
        <c:scaling>
          <c:orientation val="minMax"/>
        </c:scaling>
        <c:delete val="0"/>
        <c:axPos val="b"/>
        <c:majorTickMark val="out"/>
        <c:minorTickMark val="none"/>
        <c:tickLblPos val="nextTo"/>
        <c:crossAx val="119008256"/>
        <c:crosses val="autoZero"/>
        <c:auto val="1"/>
        <c:lblAlgn val="ctr"/>
        <c:lblOffset val="100"/>
        <c:noMultiLvlLbl val="0"/>
      </c:catAx>
      <c:valAx>
        <c:axId val="1190082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9006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ЕГЭ, ОГЭ</a:t>
            </a:r>
          </a:p>
          <a:p>
            <a:pPr>
              <a:defRPr/>
            </a:pPr>
            <a:r>
              <a:rPr lang="ru-RU" dirty="0"/>
              <a:t>(</a:t>
            </a:r>
            <a:r>
              <a:rPr lang="ru-RU" dirty="0" err="1" smtClean="0"/>
              <a:t>человеко-экзамен</a:t>
            </a:r>
            <a:r>
              <a:rPr lang="sah-RU" dirty="0" smtClean="0"/>
              <a:t>ов</a:t>
            </a:r>
            <a:r>
              <a:rPr lang="ru-RU" dirty="0" smtClean="0"/>
              <a:t>)</a:t>
            </a:r>
            <a:r>
              <a:rPr lang="sah-RU" dirty="0" smtClean="0"/>
              <a:t>*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оконч!$F$24:$F$28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оконч!$G$24:$G$28</c:f>
              <c:numCache>
                <c:formatCode>General</c:formatCode>
                <c:ptCount val="5"/>
                <c:pt idx="0">
                  <c:v>76194</c:v>
                </c:pt>
                <c:pt idx="1">
                  <c:v>84608</c:v>
                </c:pt>
                <c:pt idx="2">
                  <c:v>85323</c:v>
                </c:pt>
                <c:pt idx="3">
                  <c:v>85666</c:v>
                </c:pt>
                <c:pt idx="4">
                  <c:v>85797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064448"/>
        <c:axId val="119065984"/>
      </c:barChart>
      <c:catAx>
        <c:axId val="11906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9065984"/>
        <c:crosses val="autoZero"/>
        <c:auto val="1"/>
        <c:lblAlgn val="ctr"/>
        <c:lblOffset val="100"/>
        <c:noMultiLvlLbl val="0"/>
      </c:catAx>
      <c:valAx>
        <c:axId val="119065984"/>
        <c:scaling>
          <c:orientation val="minMax"/>
          <c:max val="88000"/>
          <c:min val="70000"/>
        </c:scaling>
        <c:delete val="1"/>
        <c:axPos val="l"/>
        <c:numFmt formatCode="General" sourceLinked="1"/>
        <c:majorTickMark val="out"/>
        <c:minorTickMark val="none"/>
        <c:tickLblPos val="nextTo"/>
        <c:crossAx val="119064448"/>
        <c:crosses val="autoZero"/>
        <c:crossBetween val="between"/>
        <c:majorUnit val="2000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Лист1!$E$4:$E$6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Лист1!$F$4:$F$6</c:f>
              <c:numCache>
                <c:formatCode>General</c:formatCode>
                <c:ptCount val="3"/>
                <c:pt idx="0">
                  <c:v>48.6</c:v>
                </c:pt>
                <c:pt idx="1">
                  <c:v>53.1</c:v>
                </c:pt>
                <c:pt idx="2">
                  <c:v>55.4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446208"/>
        <c:axId val="62812544"/>
      </c:barChart>
      <c:catAx>
        <c:axId val="6244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2812544"/>
        <c:crosses val="autoZero"/>
        <c:auto val="1"/>
        <c:lblAlgn val="ctr"/>
        <c:lblOffset val="100"/>
        <c:noMultiLvlLbl val="0"/>
      </c:catAx>
      <c:valAx>
        <c:axId val="628125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2446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sah-RU" sz="1800" dirty="0"/>
              <a:t>Международные, всероссийские,</a:t>
            </a:r>
            <a:endParaRPr lang="ru-RU" sz="1800" dirty="0"/>
          </a:p>
          <a:p>
            <a:pPr>
              <a:defRPr sz="1800"/>
            </a:pPr>
            <a:r>
              <a:rPr lang="sah-RU" sz="1800" dirty="0"/>
              <a:t>региональные мониторинговые </a:t>
            </a:r>
            <a:r>
              <a:rPr lang="sah-RU" sz="1800" dirty="0" smtClean="0"/>
              <a:t>исследования</a:t>
            </a:r>
            <a:endParaRPr lang="en-US" sz="1800" dirty="0" smtClean="0"/>
          </a:p>
          <a:p>
            <a:pPr>
              <a:defRPr sz="1800"/>
            </a:pPr>
            <a:r>
              <a:rPr lang="en-US" sz="1800" dirty="0" smtClean="0"/>
              <a:t>(</a:t>
            </a:r>
            <a:r>
              <a:rPr lang="sah-RU" sz="1800" dirty="0" smtClean="0"/>
              <a:t>человеко-работ</a:t>
            </a:r>
            <a:r>
              <a:rPr lang="sah-RU" sz="1800" dirty="0"/>
              <a:t>)</a:t>
            </a:r>
            <a:endParaRPr lang="ru-RU" sz="18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'человеко-работ'!$C$15:$C$19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'человеко-работ'!$D$15:$D$19</c:f>
              <c:numCache>
                <c:formatCode>General</c:formatCode>
                <c:ptCount val="5"/>
                <c:pt idx="0">
                  <c:v>7099</c:v>
                </c:pt>
                <c:pt idx="1">
                  <c:v>46071</c:v>
                </c:pt>
                <c:pt idx="2">
                  <c:v>120925</c:v>
                </c:pt>
                <c:pt idx="3">
                  <c:v>190493</c:v>
                </c:pt>
                <c:pt idx="4">
                  <c:v>286626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839808"/>
        <c:axId val="62464768"/>
      </c:barChart>
      <c:catAx>
        <c:axId val="6283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2464768"/>
        <c:crosses val="autoZero"/>
        <c:auto val="1"/>
        <c:lblAlgn val="ctr"/>
        <c:lblOffset val="100"/>
        <c:noMultiLvlLbl val="0"/>
      </c:catAx>
      <c:valAx>
        <c:axId val="624647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2839808"/>
        <c:crosses val="autoZero"/>
        <c:crossBetween val="between"/>
        <c:majorUnit val="100000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781AE-D487-4DE1-874B-CA1B34C6F09F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01AB5-1012-4DED-8DEC-F6CA7AFC1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30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73624-EAFF-49F7-B74C-B4280F966C3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7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ah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4A3B4-9D52-415E-8754-8D4547AAC16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ah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01AB5-1012-4DED-8DEC-F6CA7AFC112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01AB5-1012-4DED-8DEC-F6CA7AFC112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ah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01AB5-1012-4DED-8DEC-F6CA7AFC112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F871E-F3BE-435C-AECD-894ACCEC2E0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ah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7E1CA-7EF6-4BFA-A530-DAC7A76D383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01AB5-1012-4DED-8DEC-F6CA7AFC112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ah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01AB5-1012-4DED-8DEC-F6CA7AFC112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ah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4A3B4-9D52-415E-8754-8D4547AAC16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ah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01AB5-1012-4DED-8DEC-F6CA7AFC112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01AB5-1012-4DED-8DEC-F6CA7AFC112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buFont typeface="Arial" pitchFamily="34" charset="0"/>
              <a:buNone/>
            </a:pPr>
            <a:endParaRPr lang="sah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E72F7-9F19-4974-9850-A2FC760D1D1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4972D-D2ED-4924-93B8-3DD0CE70CA8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7678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01AB5-1012-4DED-8DEC-F6CA7AFC1129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01AB5-1012-4DED-8DEC-F6CA7AFC1129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01AB5-1012-4DED-8DEC-F6CA7AFC1129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ah-RU" sz="1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7E1CA-7EF6-4BFA-A530-DAC7A76D3836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7552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01AB5-1012-4DED-8DEC-F6CA7AFC1129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01AB5-1012-4DED-8DEC-F6CA7AFC1129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01AB5-1012-4DED-8DEC-F6CA7AFC1129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01AB5-1012-4DED-8DEC-F6CA7AFC1129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ah-RU" sz="1200" baseline="0" dirty="0" smtClean="0">
                <a:latin typeface="Times New Roman" pitchFamily="18" charset="0"/>
                <a:cs typeface="Times New Roman" pitchFamily="18" charset="0"/>
              </a:rPr>
              <a:t>–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01AB5-1012-4DED-8DEC-F6CA7AFC112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ah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4A3B4-9D52-415E-8754-8D4547AAC16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883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1493B9-16AC-4018-928E-03E0E957261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227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ah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4A3B4-9D52-415E-8754-8D4547AAC16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883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ah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01AB5-1012-4DED-8DEC-F6CA7AFC112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01AB5-1012-4DED-8DEC-F6CA7AFC112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ah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01AB5-1012-4DED-8DEC-F6CA7AFC112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CE34-2EBA-4012-A01E-D5E6BB99057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740-217F-4B73-AFD1-60877880C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CE34-2EBA-4012-A01E-D5E6BB99057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740-217F-4B73-AFD1-60877880C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CE34-2EBA-4012-A01E-D5E6BB99057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740-217F-4B73-AFD1-60877880C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CE34-2EBA-4012-A01E-D5E6BB99057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740-217F-4B73-AFD1-60877880C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CE34-2EBA-4012-A01E-D5E6BB99057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740-217F-4B73-AFD1-60877880C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CE34-2EBA-4012-A01E-D5E6BB99057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740-217F-4B73-AFD1-60877880C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CE34-2EBA-4012-A01E-D5E6BB99057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740-217F-4B73-AFD1-60877880C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CE34-2EBA-4012-A01E-D5E6BB99057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740-217F-4B73-AFD1-60877880C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CE34-2EBA-4012-A01E-D5E6BB99057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740-217F-4B73-AFD1-60877880C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CE34-2EBA-4012-A01E-D5E6BB99057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740-217F-4B73-AFD1-60877880C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CE34-2EBA-4012-A01E-D5E6BB99057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B740-217F-4B73-AFD1-60877880C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1F3863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ru-RU"/>
              <a:pPr/>
              <a:t>29.04.2020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4478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9CE34-2EBA-4012-A01E-D5E6BB99057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DB740-217F-4B73-AFD1-60877880C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rofi_cmko@mail.r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00240"/>
            <a:ext cx="8886828" cy="194151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Публичный отчет</a:t>
            </a:r>
            <a:r>
              <a:rPr lang="sah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sah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ГБУ  «Центр мониторинга качества образования М</a:t>
            </a:r>
            <a:r>
              <a:rPr lang="sah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инобрнауки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РС (Я)»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2019 г.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4286256"/>
            <a:ext cx="5470328" cy="1164098"/>
          </a:xfrm>
        </p:spPr>
        <p:txBody>
          <a:bodyPr>
            <a:noAutofit/>
          </a:bodyPr>
          <a:lstStyle/>
          <a:p>
            <a:pPr algn="r"/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Попова Надежда Герасимовна,</a:t>
            </a:r>
            <a:endParaRPr lang="sah-RU" sz="2000" b="1" i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директор  ГБУ  «Центр мониторинга качества образования М</a:t>
            </a:r>
            <a:r>
              <a:rPr lang="sah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инобрнауки</a:t>
            </a: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РС (Я)»</a:t>
            </a:r>
          </a:p>
          <a:p>
            <a:pPr algn="r"/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5" name="AutoShape 11" descr="chrome://fileicon/C%3A%5CUsers%5Cuser%5CDesktop%5C%D0%BF%D1%80%D0%B5%D0%B7%D0%B5%D0%BD%D1%82%D0%B0%D1%86%D0%B8%D0%B8%20%D0%95%D0%93%D0%AD%5Ceg.jpg?scale=1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7" name="AutoShape 13" descr="chrome://fileicon/C%3A%5CUsers%5Cuser%5CDesktop%5C%D0%BF%D1%80%D0%B5%D0%B7%D0%B5%D0%BD%D1%82%D0%B0%D1%86%D0%B8%D0%B8%20%D0%95%D0%93%D0%AD%5Ceg.jpg?scale=1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500430" y="6215082"/>
            <a:ext cx="2193349" cy="431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16 января 202</a:t>
            </a:r>
            <a:r>
              <a:rPr lang="sah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</a:p>
          <a:p>
            <a:pPr algn="r"/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/>
        </p:nvGraphicFramePr>
        <p:xfrm>
          <a:off x="357158" y="857232"/>
          <a:ext cx="8358246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7158" y="6000768"/>
            <a:ext cx="850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ah-RU" sz="1400" i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sah-RU" sz="1400" i="1" dirty="0" smtClean="0">
                <a:latin typeface="Times New Roman" pitchFamily="18" charset="0"/>
                <a:cs typeface="Times New Roman" pitchFamily="18" charset="0"/>
              </a:rPr>
              <a:t>анные представлены без учета обработки итогового сочинения (изложения) и итогового собеседования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60232" cy="6206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AutoShape 4" descr="https://encrypted-tbn1.gstatic.com/images?q=tbn:ANd9GcRP0Vk-U-d1cB3xOVi6AlJjSzuuRUA5XrvF6qAPihHkeKC4J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786446" y="2428868"/>
            <a:ext cx="32147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h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подавления сигналов подвижной связи  - </a:t>
            </a:r>
            <a:r>
              <a:rPr lang="sah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sah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арегистрированы в Роскомнадзоре 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143240" y="785794"/>
            <a:ext cx="22860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h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видеонаблюдение</a:t>
            </a:r>
          </a:p>
          <a:p>
            <a:pPr algn="ctr"/>
            <a:r>
              <a:rPr lang="sah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2016 г. – поэтапный переход </a:t>
            </a:r>
          </a:p>
          <a:p>
            <a:pPr algn="ctr"/>
            <a:r>
              <a:rPr lang="sah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IP – </a:t>
            </a:r>
            <a:r>
              <a:rPr lang="sah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камерам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28596" y="3947702"/>
            <a:ext cx="6786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ah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Ситуационно-информационный центр Минобрнауки РС(Я) – </a:t>
            </a:r>
            <a:r>
              <a:rPr lang="sah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2016 г.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143108" y="2357430"/>
            <a:ext cx="35004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ah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Доставка ЭМ Управлением специальной связи   - до районных центров  (улусы) </a:t>
            </a:r>
            <a:r>
              <a:rPr lang="sah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2015 г.</a:t>
            </a:r>
          </a:p>
          <a:p>
            <a:pPr algn="just"/>
            <a:r>
              <a:rPr lang="sah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до ППЭ в день экзамена (г.Якутск) </a:t>
            </a:r>
            <a:r>
              <a:rPr lang="sah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с 2017  г.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2" name="AutoShape 2" descr="Картинки по запросу смотри егэ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4" name="AutoShape 4" descr="Картинки по запросу смотри егэ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6" name="AutoShape 6" descr="Картинки по запросу смотри егэ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8" name="AutoShape 8" descr="Картинки по запросу свфу'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" name="Picture 2" descr="C:\Documents and Settings\AKuznetsov\Мои документы\Мои рисунки\logoGCS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744" y="2653078"/>
            <a:ext cx="1019050" cy="70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715009" y="928670"/>
          <a:ext cx="2928958" cy="1280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879"/>
                <a:gridCol w="563566"/>
                <a:gridCol w="571504"/>
                <a:gridCol w="571504"/>
                <a:gridCol w="571505"/>
              </a:tblGrid>
              <a:tr h="335121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51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sah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ол-во </a:t>
                      </a:r>
                      <a:r>
                        <a:rPr lang="en-US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IP - </a:t>
                      </a:r>
                      <a:r>
                        <a:rPr lang="sah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камер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204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291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Стрелка влево 18"/>
          <p:cNvSpPr/>
          <p:nvPr/>
        </p:nvSpPr>
        <p:spPr>
          <a:xfrm>
            <a:off x="2928926" y="857232"/>
            <a:ext cx="285752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5286380" y="1428736"/>
            <a:ext cx="28575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дзаголовок 11"/>
          <p:cNvSpPr txBox="1">
            <a:spLocks/>
          </p:cNvSpPr>
          <p:nvPr/>
        </p:nvSpPr>
        <p:spPr>
          <a:xfrm>
            <a:off x="428596" y="5572140"/>
            <a:ext cx="8305800" cy="6810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 обеспечение аудиторий </a:t>
            </a:r>
            <a:r>
              <a:rPr lang="sah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ОГЭ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видеонаблюдением в режиме 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offline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857356" y="4786322"/>
            <a:ext cx="70723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специалистов</a:t>
            </a:r>
            <a:r>
              <a:rPr lang="sah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привлекаемых к ГИА</a:t>
            </a:r>
            <a:r>
              <a:rPr lang="sah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портале</a:t>
            </a:r>
            <a:r>
              <a:rPr lang="sah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https:edu.rustest.ru</a:t>
            </a:r>
            <a:endParaRPr lang="ru-RU" sz="16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3" descr="C:\Users\hp1\Desktop\для публички\для публички\подготовка специалистов.png"/>
          <p:cNvPicPr>
            <a:picLocks noChangeAspect="1" noChangeArrowheads="1"/>
          </p:cNvPicPr>
          <p:nvPr/>
        </p:nvPicPr>
        <p:blipFill>
          <a:blip r:embed="rId4" cstate="print"/>
          <a:srcRect b="27879"/>
          <a:stretch>
            <a:fillRect/>
          </a:stretch>
        </p:blipFill>
        <p:spPr bwMode="auto">
          <a:xfrm>
            <a:off x="428596" y="4660590"/>
            <a:ext cx="1357322" cy="760101"/>
          </a:xfrm>
          <a:prstGeom prst="rect">
            <a:avLst/>
          </a:prstGeom>
          <a:noFill/>
        </p:spPr>
      </p:pic>
      <p:graphicFrame>
        <p:nvGraphicFramePr>
          <p:cNvPr id="27" name="Диаграмма 26"/>
          <p:cNvGraphicFramePr/>
          <p:nvPr/>
        </p:nvGraphicFramePr>
        <p:xfrm>
          <a:off x="357158" y="785794"/>
          <a:ext cx="2428892" cy="142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2551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ah-RU" sz="2800" dirty="0" smtClean="0">
                <a:latin typeface="Times New Roman" pitchFamily="18" charset="0"/>
                <a:cs typeface="Times New Roman" pitchFamily="18" charset="0"/>
              </a:rPr>
              <a:t>Нововведения ГИА -2019</a:t>
            </a:r>
            <a:br>
              <a:rPr lang="sah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ah-RU" sz="2800" dirty="0" smtClean="0">
                <a:latin typeface="Times New Roman" pitchFamily="18" charset="0"/>
                <a:cs typeface="Times New Roman" pitchFamily="18" charset="0"/>
              </a:rPr>
              <a:t>в Республике Саха (Якутия)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49427"/>
            <a:ext cx="8258204" cy="4251341"/>
          </a:xfrm>
        </p:spPr>
        <p:txBody>
          <a:bodyPr>
            <a:normAutofit/>
          </a:bodyPr>
          <a:lstStyle/>
          <a:p>
            <a:pPr algn="just"/>
            <a:r>
              <a:rPr lang="sah-RU" sz="2000" b="0" dirty="0" smtClean="0">
                <a:latin typeface="Times New Roman" pitchFamily="18" charset="0"/>
                <a:cs typeface="Times New Roman" pitchFamily="18" charset="0"/>
              </a:rPr>
              <a:t>Впервые с истории ЕГЭ в Якутии организовано выездное наблюдение за процедурой проведения ГИА федеральными общественными наблюдателями из других регионов России – представителями Российского Союза Молодежи (РСМ). </a:t>
            </a:r>
          </a:p>
          <a:p>
            <a:pPr algn="just"/>
            <a:endParaRPr lang="sah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ah-RU" sz="2000" b="0" dirty="0" smtClean="0">
                <a:latin typeface="Times New Roman" pitchFamily="18" charset="0"/>
                <a:cs typeface="Times New Roman" pitchFamily="18" charset="0"/>
              </a:rPr>
              <a:t>Создан Единый корпус общественных наблюдателей Республики Саха (Якутия).</a:t>
            </a:r>
          </a:p>
          <a:p>
            <a:pPr algn="just"/>
            <a:endParaRPr lang="sah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ah-RU" sz="2000" b="0" dirty="0" smtClean="0">
                <a:latin typeface="Times New Roman" pitchFamily="18" charset="0"/>
                <a:cs typeface="Times New Roman" pitchFamily="18" charset="0"/>
              </a:rPr>
              <a:t>В 2019 году впервые Ситуационно-информационный центр Минобрнауки РС(Я) обеспечил онлайн наблюдение не только в республике, но и за ходом проведения ЕГЭ в Дальневосточном федеральном округе.</a:t>
            </a:r>
            <a:endParaRPr lang="ru-RU" sz="2000" dirty="0" smtClean="0"/>
          </a:p>
          <a:p>
            <a:endParaRPr lang="sah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785794"/>
            <a:ext cx="8072494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Организация участия во Всероссийских акциях, проводимых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Рособрнадзором</a:t>
            </a:r>
            <a:endParaRPr lang="sah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Всероссийская акция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Единый день сдачи ЕГЭ родителями»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Всероссийская акция</a:t>
            </a:r>
            <a:r>
              <a:rPr lang="sah-RU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Выпускник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расскажи нам 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себе</a:t>
            </a:r>
            <a:r>
              <a:rPr lang="sah-RU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Всероссийская акция «100 баллов для победы»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Открытый урок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министра </a:t>
            </a:r>
            <a:r>
              <a:rPr lang="sah-RU" sz="2800" dirty="0" smtClean="0">
                <a:latin typeface="Times New Roman" pitchFamily="18" charset="0"/>
                <a:cs typeface="Times New Roman" pitchFamily="18" charset="0"/>
              </a:rPr>
              <a:t>образования и науки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РС(Я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на тему «Что такое экзамены?»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06" y="746274"/>
          <a:ext cx="8929719" cy="5683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138"/>
                <a:gridCol w="5549772"/>
                <a:gridCol w="1537083"/>
                <a:gridCol w="1390726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 критерия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Макс.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балл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Балл РС(Я)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679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Организационно-технологическое обеспечение объективности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361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Эффективность общественного наблюдения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791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Качество работы ПК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Рассогласованность членов ПК при оценивании экзаменационных работ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- 21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Содержательный анализ результатов ГИА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Нарушение требований к предоставлению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Статистико-аналитичес</a:t>
                      </a:r>
                      <a:r>
                        <a:rPr lang="sah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ого отчета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- 32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679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Организационно-технологические нарушения ("минус")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- 247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sah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67959"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280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71670" y="1"/>
            <a:ext cx="707233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Эффективность организационно-технологического обеспечения</a:t>
            </a:r>
            <a:r>
              <a:rPr lang="sah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качество оценивания результатов экзаменов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Картинки по запросу егэ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9618"/>
            <a:ext cx="1857388" cy="567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142844" y="928670"/>
          <a:ext cx="8929717" cy="5380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0609"/>
                <a:gridCol w="1953389"/>
                <a:gridCol w="1255719"/>
              </a:tblGrid>
              <a:tr h="9406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Критерии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dirty="0" smtClean="0">
                          <a:latin typeface="Times New Roman" pitchFamily="18" charset="0"/>
                          <a:cs typeface="Times New Roman" pitchFamily="18" charset="0"/>
                        </a:rPr>
                        <a:t>Максимальный балл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Балл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РС(Я)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7188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Технологичность проведения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экзаменов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135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 Профилактика нарушений Порядка ГИА-9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135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 Организационно-технологическая готовность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135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4. Открытость ГИА-9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473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5. Содержательный анализ результатов ОГЭ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135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6. Несоблюдение рекомендаций Рособрнадзора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- 25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16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Выявление организационно-технологических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нарушений при проведении ГИА-9</a:t>
                      </a:r>
                      <a:endParaRPr lang="ru-RU" sz="20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ah-RU" sz="20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- 435</a:t>
                      </a:r>
                      <a:endParaRPr lang="ru-RU" sz="2000" b="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-22</a:t>
                      </a:r>
                    </a:p>
                  </a:txBody>
                  <a:tcPr/>
                </a:tc>
              </a:tr>
              <a:tr h="53167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85918" y="0"/>
            <a:ext cx="7358082" cy="7857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h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Критерии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оценки эффективности организационно –технологического обеспечения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ОГЭ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sah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2019 году 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Картинки по запросу гиа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3545"/>
            <a:ext cx="1571636" cy="439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итогам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рейтингования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республика вошла в “зеленую зону” по всем направлениям.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yakutia24.ru/images/2019/01/12b778ea-ad80-470a-9e6f-68b13b5508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786058"/>
            <a:ext cx="5214974" cy="3473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42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2019 г.  Оценка качества образования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sah-RU" sz="2400" dirty="0" smtClean="0">
                <a:latin typeface="Times New Roman" pitchFamily="18" charset="0"/>
                <a:cs typeface="Times New Roman" pitchFamily="18" charset="0"/>
              </a:rPr>
              <a:t>асширился охват классов Всероссийскими проверочными работами. Добавили ВПР для 7 классов по 8 предметам; </a:t>
            </a:r>
          </a:p>
          <a:p>
            <a:pPr algn="just"/>
            <a:r>
              <a:rPr lang="sah-RU" sz="2400" dirty="0" smtClean="0"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региональное исследование по качеству образования (выявление уровня владения навыками использования предметных знаний в решении проблем в повседневной жизни) для обучающихся 7 классов</a:t>
            </a:r>
            <a:r>
              <a:rPr lang="sah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sah-RU" sz="2400" dirty="0" smtClean="0">
                <a:latin typeface="Times New Roman" pitchFamily="18" charset="0"/>
                <a:cs typeface="Times New Roman" pitchFamily="18" charset="0"/>
              </a:rPr>
              <a:t>еспублика п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</a:t>
            </a:r>
            <a:r>
              <a:rPr lang="sah-RU" sz="2400" dirty="0" smtClean="0">
                <a:latin typeface="Times New Roman" pitchFamily="18" charset="0"/>
                <a:cs typeface="Times New Roman" pitchFamily="18" charset="0"/>
              </a:rPr>
              <a:t>няла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участие в общероссийской оценке по системе PISA</a:t>
            </a:r>
            <a:r>
              <a:rPr lang="sah-RU" sz="2400" dirty="0" smtClean="0">
                <a:latin typeface="Times New Roman" pitchFamily="18" charset="0"/>
                <a:cs typeface="Times New Roman" pitchFamily="18" charset="0"/>
              </a:rPr>
              <a:t> в соответствии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Методологией </a:t>
            </a:r>
            <a:r>
              <a:rPr lang="sah-RU" sz="2400" dirty="0" smtClean="0">
                <a:latin typeface="Times New Roman" pitchFamily="18" charset="0"/>
                <a:cs typeface="Times New Roman" pitchFamily="18" charset="0"/>
              </a:rPr>
              <a:t>и критериями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оценки качества общего образования</a:t>
            </a:r>
            <a:r>
              <a:rPr lang="sah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57355" y="71414"/>
          <a:ext cx="7072396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993"/>
                <a:gridCol w="832356"/>
                <a:gridCol w="821169"/>
                <a:gridCol w="829697"/>
                <a:gridCol w="829697"/>
                <a:gridCol w="1424815"/>
                <a:gridCol w="1571669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ВПР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НИКО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TIMSS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РКР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по модели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PISA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Региональное ОКО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0029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12584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0029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13110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0029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12617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0029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10964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645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0029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9731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10167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9374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0029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9906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4878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(15-летние школьники)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0029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0029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ah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5204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8980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0029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00293">
                <a:tc>
                  <a:txBody>
                    <a:bodyPr/>
                    <a:lstStyle/>
                    <a:p>
                      <a:pPr algn="ctr"/>
                      <a:r>
                        <a:rPr lang="sah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229784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416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sah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4878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9374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282" y="1000108"/>
            <a:ext cx="17145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b="1" dirty="0" smtClean="0">
                <a:latin typeface="Times New Roman" pitchFamily="18" charset="0"/>
                <a:cs typeface="Times New Roman" pitchFamily="18" charset="0"/>
              </a:rPr>
              <a:t>Количество участников процедур оценки качества образования</a:t>
            </a:r>
          </a:p>
          <a:p>
            <a:pPr algn="ctr"/>
            <a:r>
              <a:rPr lang="sah-RU" b="1" dirty="0" smtClean="0">
                <a:latin typeface="Times New Roman" pitchFamily="18" charset="0"/>
                <a:cs typeface="Times New Roman" pitchFamily="18" charset="0"/>
              </a:rPr>
              <a:t>(2019 г.)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4114800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42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ah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Республиканская деловая игра “ПРОФИ-Учитель”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500174"/>
            <a:ext cx="5000660" cy="507209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sah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ЦМКО обеспечивает организационно-техническое сопровождение.</a:t>
            </a:r>
          </a:p>
          <a:p>
            <a:pPr algn="just"/>
            <a:r>
              <a:rPr lang="sah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Проводится с ноября по май по утвержденному графику .</a:t>
            </a:r>
          </a:p>
          <a:p>
            <a:pPr algn="just"/>
            <a:r>
              <a:rPr lang="sah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очное с 2017 г. </a:t>
            </a:r>
          </a:p>
          <a:p>
            <a:pPr algn="just"/>
            <a:r>
              <a:rPr lang="sah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Заявки принимаются на электронный адрес </a:t>
            </a:r>
            <a:r>
              <a:rPr lang="sah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profi_cmko@mail.ru</a:t>
            </a:r>
            <a:r>
              <a:rPr lang="sah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sah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2019 году участвовало 641чел. 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t="2095" r="24580" b="3630"/>
          <a:stretch>
            <a:fillRect/>
          </a:stretch>
        </p:blipFill>
        <p:spPr bwMode="auto">
          <a:xfrm>
            <a:off x="214282" y="1928802"/>
            <a:ext cx="35719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643050"/>
            <a:ext cx="8229600" cy="114300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sah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Государственная итоговая аттестация по образовательным программам основного общего и среднего общего образования</a:t>
            </a: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42910" y="3357562"/>
            <a:ext cx="8229600" cy="1143000"/>
          </a:xfrm>
          <a:prstGeom prst="rect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ah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Мониторинг качества образования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7258072" cy="511156"/>
          </a:xfrm>
        </p:spPr>
        <p:txBody>
          <a:bodyPr>
            <a:noAutofit/>
          </a:bodyPr>
          <a:lstStyle/>
          <a:p>
            <a:r>
              <a:rPr lang="sah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“Грани качества”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357290" y="714356"/>
            <a:ext cx="7572428" cy="1143008"/>
          </a:xfrm>
        </p:spPr>
        <p:txBody>
          <a:bodyPr>
            <a:normAutofit/>
          </a:bodyPr>
          <a:lstStyle/>
          <a:p>
            <a:pPr algn="just"/>
            <a:r>
              <a:rPr lang="sah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sah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разработка эффективных механизмов управления качеством образования на муниципальном уровне на основе мониторингов качества образования 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4k, 5k, 8k, абстракция, обои, polygon, 4k, 5k wallpaper, 8k, 3d, cube, green, orange, blue, background (horizontal)"/>
          <p:cNvPicPr>
            <a:picLocks noChangeAspect="1" noChangeArrowheads="1"/>
          </p:cNvPicPr>
          <p:nvPr/>
        </p:nvPicPr>
        <p:blipFill>
          <a:blip r:embed="rId3" cstate="print"/>
          <a:srcRect l="20312" r="67188"/>
          <a:stretch>
            <a:fillRect/>
          </a:stretch>
        </p:blipFill>
        <p:spPr bwMode="auto">
          <a:xfrm>
            <a:off x="0" y="0"/>
            <a:ext cx="1142976" cy="6858000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1357290" y="2000240"/>
            <a:ext cx="7572428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ah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Пилотный улус - </a:t>
            </a:r>
            <a:r>
              <a:rPr kumimoji="0" lang="sah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Амгинский.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357290" y="2643182"/>
            <a:ext cx="7572428" cy="392909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ah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Выполнено работ:</a:t>
            </a:r>
          </a:p>
          <a:p>
            <a:pPr marL="457200" indent="-457200" algn="just">
              <a:spcBef>
                <a:spcPct val="20000"/>
              </a:spcBef>
              <a:buFont typeface="+mj-lt"/>
              <a:buAutoNum type="arabicPeriod"/>
            </a:pPr>
            <a:r>
              <a:rPr lang="sah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омплексный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мониторинг качества образ</a:t>
            </a:r>
            <a:r>
              <a:rPr lang="sah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ования (педагогическая среда, образовательный процесс, педагогические кадры, обучающиеся)</a:t>
            </a:r>
          </a:p>
          <a:p>
            <a:pPr marL="457200" indent="-457200" algn="just">
              <a:spcBef>
                <a:spcPct val="20000"/>
              </a:spcBef>
              <a:buFont typeface="+mj-lt"/>
              <a:buAutoNum type="arabicPeriod"/>
            </a:pPr>
            <a:r>
              <a:rPr lang="sah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результатов процедур оценки качества образования на уровне улуса и образовательных организаций</a:t>
            </a:r>
          </a:p>
          <a:p>
            <a:pPr marL="457200" indent="-457200" algn="just">
              <a:spcBef>
                <a:spcPct val="20000"/>
              </a:spcBef>
              <a:buFont typeface="+mj-lt"/>
              <a:buAutoNum type="arabicPeriod"/>
            </a:pPr>
            <a:r>
              <a:rPr lang="sah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нормативных правовых документов на уровне управления образования и образовательной организации</a:t>
            </a:r>
          </a:p>
          <a:p>
            <a:pPr marL="457200" indent="-457200" algn="just">
              <a:spcBef>
                <a:spcPct val="20000"/>
              </a:spcBef>
              <a:buFont typeface="+mj-lt"/>
              <a:buAutoNum type="arabicPeriod"/>
            </a:pPr>
            <a:r>
              <a:rPr lang="sah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и реализация проекта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МКУ </a:t>
            </a:r>
            <a:r>
              <a:rPr lang="sah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Амгинское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районное управление образования</a:t>
            </a:r>
            <a:r>
              <a:rPr lang="sah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“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качества преподавания к качеству</a:t>
            </a:r>
            <a:b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sah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 и проектов школ по качеству образования</a:t>
            </a:r>
          </a:p>
          <a:p>
            <a:pPr marL="457200" indent="-457200" algn="just">
              <a:spcBef>
                <a:spcPct val="20000"/>
              </a:spcBef>
              <a:buFont typeface="+mj-lt"/>
              <a:buAutoNum type="arabicPeriod"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по повышению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уровня профессиональной подготовки педагогов</a:t>
            </a:r>
            <a:r>
              <a:rPr lang="sah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spcBef>
                <a:spcPct val="20000"/>
              </a:spcBef>
              <a:buFont typeface="+mj-lt"/>
              <a:buAutoNum type="arabicPeriod"/>
            </a:pPr>
            <a:r>
              <a:rPr lang="sah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  <a:p>
            <a:pPr marL="457200" indent="-457200" algn="just">
              <a:spcBef>
                <a:spcPct val="20000"/>
              </a:spcBef>
              <a:buFont typeface="+mj-lt"/>
              <a:buAutoNum type="arabicPeriod"/>
            </a:pPr>
            <a:r>
              <a:rPr lang="sah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Выездные “Педсоветы качества”  во всех образовательных организациях</a:t>
            </a:r>
          </a:p>
          <a:p>
            <a:pPr marL="457200" indent="-457200" algn="just">
              <a:spcBef>
                <a:spcPct val="20000"/>
              </a:spcBef>
              <a:buFont typeface="+mj-lt"/>
              <a:buAutoNum type="arabicPeriod"/>
            </a:pPr>
            <a:endParaRPr lang="sah-RU" sz="2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sah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sah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sah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2017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-18798"/>
            <a:ext cx="9144000" cy="7857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</a:tabLst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2019</a:t>
            </a:r>
            <a:r>
              <a:rPr kumimoji="0" lang="ru-RU" sz="2100" b="1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416638"/>
              </p:ext>
            </p:extLst>
          </p:nvPr>
        </p:nvGraphicFramePr>
        <p:xfrm>
          <a:off x="0" y="857232"/>
          <a:ext cx="9144000" cy="5995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5150"/>
                <a:gridCol w="1158850"/>
              </a:tblGrid>
              <a:tr h="675801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Отдел обеспечения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государственной итоговой аттестации по образовательным программам среднего общего образования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580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проектов нормативных правовых документов, локальных актов (приказы, положения и т.д.)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580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служебных расследований и подготовка проектов решений Государственной экзаменационной комиссии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580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взаимодействия с организациями на федеральном,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республиканском, муниципальном уровнях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течение года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617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аналитических и статистических отчетов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9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Индивидуальные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консультации по вопросам ГИА , в т.ч. по номеру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«Горячей линии»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ah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3613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Взаимодействие с работниками ППЭ при проведении ГИА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8856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Обработка</a:t>
                      </a:r>
                      <a:r>
                        <a:rPr lang="sah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экзаменационных материалов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28879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5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к выпуску сборников по результатам ГИА-11</a:t>
                      </a: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к выпуску книги об истории ЕГЭ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РС (Я) «История совместного успеха»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61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инструкций по организации и проведению ГИА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-11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805823"/>
              </p:ext>
            </p:extLst>
          </p:nvPr>
        </p:nvGraphicFramePr>
        <p:xfrm>
          <a:off x="214282" y="857233"/>
          <a:ext cx="8750206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1262"/>
                <a:gridCol w="1108944"/>
              </a:tblGrid>
              <a:tr h="629776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Отдел обеспечения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государственной итоговой аттестации по образовательным программам основного общего образования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977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проектов нормативных правовых документов, локальных актов (приказы, положения и т.д.)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977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служебных расследований и подготовка проектов решений Государственной экзаменационной комиссии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977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взаимодействия с организациями на федеральном,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республиканском, муниципальном уровнях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течение года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487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аналитических и статистических отчетов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85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«Горячей линии»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течение года</a:t>
                      </a:r>
                    </a:p>
                  </a:txBody>
                  <a:tcPr/>
                </a:tc>
              </a:tr>
              <a:tr h="36487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Индивидуальные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консультации по вопросам ГИА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sah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487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Взаимодействие с работниками ППЭ при проведении ГИА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7951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487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Обработка экзаменационных материалов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56918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487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к выпуску сборников по результатам ГИА-9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487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брошюр, раздаточных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материалов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487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инструкций по организации и проведению ГИА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</a:tabLst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sah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kumimoji="0" lang="ru-RU" sz="2100" b="1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70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740991"/>
              </p:ext>
            </p:extLst>
          </p:nvPr>
        </p:nvGraphicFramePr>
        <p:xfrm>
          <a:off x="71438" y="607478"/>
          <a:ext cx="8929718" cy="6107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2599"/>
                <a:gridCol w="1457119"/>
              </a:tblGrid>
              <a:tr h="64807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Отдел информационной безопасности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4911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нормативных правовых документов, локальных актов (приказы, положения и т.д.)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9949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и ведение региональной информационной системы 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491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взаимодействия с организациями на федеральном, республиканском, муниципальном уровнях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течени</a:t>
                      </a:r>
                      <a:r>
                        <a:rPr lang="sah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4911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программ, обеспечивающих выполнение уставных задач ГБУ «ЦМКО </a:t>
                      </a:r>
                      <a:r>
                        <a:rPr lang="ru-RU" sz="180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Минобрнауки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РС(Я)», их тестирование и отладка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9949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Администрирование сайта Учреждения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661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Технологическое сопровождение базы данных мониторинговых исследований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9949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Реализация организационных и технических мер защиты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6615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копирования, архивирования и резервирования данных серверов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4911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индивидуальных семинаров, стажировок по вопросам технического обеспечения ГИА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994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«Горячей линии»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течени</a:t>
                      </a:r>
                      <a:r>
                        <a:rPr lang="sah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-9657" y="0"/>
            <a:ext cx="9144000" cy="5486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7063" algn="l"/>
              </a:tabLst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kumimoji="0" lang="ru-RU" sz="2100" b="1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14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004381"/>
              </p:ext>
            </p:extLst>
          </p:nvPr>
        </p:nvGraphicFramePr>
        <p:xfrm>
          <a:off x="0" y="692697"/>
          <a:ext cx="9144000" cy="6277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9640"/>
                <a:gridCol w="974360"/>
              </a:tblGrid>
              <a:tr h="58346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Отдел мониторинга качества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060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проектов нормативных правовых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документов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76758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Проведенные исследования (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TIMSS-2019,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по модели 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PISA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НИКО по учебным предметам «Физическая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культура», «Технология»,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ВПР 4 классы (математика, русский язык, окружающий мир), ВПР 5 классы (математика, русский язык, биология, история), ВПР 6 классы (математика, русский язык, биология, история, география, обществознание), ВПР 7 классы математика, русский язык, биология, история, география, обществознание, физика, иностранный язык), ВПР 11 классы (физика, химия, биология, история, география, иностранные языки), ВПР 10 классы (география), Региональная ОКО,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ПРОФИ-Учитель,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Республиканские контрольные работы, проект «Грани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каче</a:t>
                      </a:r>
                      <a:r>
                        <a:rPr lang="sah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тва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ctr"/>
                </a:tc>
              </a:tr>
              <a:tr h="624937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статистических и аналитических данных по результатам мониторингов качества образования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5455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4937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Консультация посетителей и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работа «Горячей линии» (сопровождение процедур оценки качества образования)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течение года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4937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Технологическое сопровождение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республиканской деловой игры «ПРОФИ-Учитель»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641</a:t>
                      </a:r>
                    </a:p>
                  </a:txBody>
                  <a:tcPr anchor="ctr"/>
                </a:tc>
              </a:tr>
              <a:tr h="55884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к выпуску сборников по результатам ГИА - 11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0" y="0"/>
            <a:ext cx="9144000" cy="5714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28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46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785794"/>
            <a:ext cx="8643998" cy="1854538"/>
          </a:xfrm>
          <a:solidFill>
            <a:srgbClr val="CCECFF"/>
          </a:solidFill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проведено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- 61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еспубликанского уровня</a:t>
            </a:r>
            <a:r>
              <a:rPr lang="sah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sah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2;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ыездные семинары-совещания в улусах</a:t>
            </a:r>
            <a:r>
              <a:rPr lang="sah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(Амгинский, Булунский, Верхневилюйский, Вилюйский, Жиганский, Мегино-Кангаласский, Намский, Нюрбинский, Оймяконский, Среднеколымский, Сунтарский, Усть-Алданский, Усть-Майский, Хангаласский, Чурапчинский)- 15; 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иные мероприятия обучающего и информативного характера – </a:t>
            </a:r>
            <a:r>
              <a:rPr lang="sah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22216" y="15164"/>
            <a:ext cx="9166216" cy="6991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sah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Республиканские и выездные семинары-совещания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848897"/>
              </p:ext>
            </p:extLst>
          </p:nvPr>
        </p:nvGraphicFramePr>
        <p:xfrm>
          <a:off x="214282" y="2786058"/>
          <a:ext cx="5715040" cy="3844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908"/>
                <a:gridCol w="1000132"/>
              </a:tblGrid>
              <a:tr h="265384">
                <a:tc>
                  <a:txBody>
                    <a:bodyPr/>
                    <a:lstStyle/>
                    <a:p>
                      <a:pPr algn="ctr"/>
                      <a:r>
                        <a:rPr lang="sah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Охват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</a:tr>
              <a:tr h="636922">
                <a:tc>
                  <a:txBody>
                    <a:bodyPr/>
                    <a:lstStyle/>
                    <a:p>
                      <a:pPr algn="just"/>
                      <a:r>
                        <a:rPr lang="sah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Республиканский семинар</a:t>
                      </a:r>
                      <a:r>
                        <a:rPr lang="sah-RU" sz="1400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совещание  “Организация и проведение  ГИА-9 и ГИА-11  в  в 2019 году (март 2019 г.)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189</a:t>
                      </a:r>
                      <a:endParaRPr lang="ru-RU" sz="1400" dirty="0" smtClean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5384">
                <a:tc>
                  <a:txBody>
                    <a:bodyPr/>
                    <a:lstStyle/>
                    <a:p>
                      <a:pPr algn="just"/>
                      <a:r>
                        <a:rPr lang="sah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Выездные семинары-совещания  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4832</a:t>
                      </a:r>
                      <a:endParaRPr lang="ru-RU" sz="1400" dirty="0" smtClean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687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Семинар для председателей и заместителей предметных комиссий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/>
                </a:tc>
              </a:tr>
              <a:tr h="3307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Семинары для членов предметных комиссий 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</a:t>
                      </a:r>
                    </a:p>
                  </a:txBody>
                  <a:tcPr/>
                </a:tc>
              </a:tr>
              <a:tr h="3307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Семинар для членов ГЭК    ППЭ г. Якутска </a:t>
                      </a:r>
                      <a:endParaRPr lang="ru-RU" sz="1400" kern="1200" dirty="0">
                        <a:solidFill>
                          <a:srgbClr val="00006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07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Семинар для работников ППЭ г. Якутска </a:t>
                      </a:r>
                      <a:endParaRPr lang="ru-RU" sz="1400" kern="1200" dirty="0">
                        <a:solidFill>
                          <a:srgbClr val="00006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602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692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Республиканский</a:t>
                      </a:r>
                      <a:r>
                        <a:rPr lang="ru-RU" sz="1400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семинар-</a:t>
                      </a:r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совещание  для руководителей Единого корпуса общественных наблюдателей</a:t>
                      </a:r>
                      <a:endParaRPr lang="ru-RU" sz="1400" kern="1200" dirty="0">
                        <a:solidFill>
                          <a:srgbClr val="00006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/>
                </a:tc>
              </a:tr>
              <a:tr h="45115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Пресс-тур</a:t>
                      </a:r>
                      <a:endParaRPr lang="ru-RU" sz="1400" kern="1200" dirty="0">
                        <a:solidFill>
                          <a:srgbClr val="00006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</a:t>
                      </a:r>
                      <a:endParaRPr lang="ru-RU" sz="1400" kern="1200" dirty="0">
                        <a:solidFill>
                          <a:srgbClr val="00006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308115"/>
              </p:ext>
            </p:extLst>
          </p:nvPr>
        </p:nvGraphicFramePr>
        <p:xfrm>
          <a:off x="6143636" y="4000504"/>
          <a:ext cx="2714644" cy="2337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285884"/>
              </a:tblGrid>
              <a:tr h="71364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Категория участников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участников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</a:tr>
              <a:tr h="405984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Учителя</a:t>
                      </a:r>
                      <a:endParaRPr lang="ru-RU" sz="1400" kern="1200" dirty="0">
                        <a:solidFill>
                          <a:srgbClr val="00006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332</a:t>
                      </a:r>
                      <a:endParaRPr lang="ru-RU" sz="1400" kern="1200" dirty="0">
                        <a:solidFill>
                          <a:srgbClr val="00006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984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Учащиеся</a:t>
                      </a:r>
                      <a:endParaRPr lang="ru-RU" sz="1400" kern="1200" dirty="0">
                        <a:solidFill>
                          <a:srgbClr val="00006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948</a:t>
                      </a:r>
                      <a:endParaRPr lang="ru-RU" sz="1400" kern="1200" dirty="0">
                        <a:solidFill>
                          <a:srgbClr val="00006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984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Родители </a:t>
                      </a:r>
                      <a:endParaRPr lang="ru-RU" sz="1400" kern="1200" dirty="0">
                        <a:solidFill>
                          <a:srgbClr val="00006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412</a:t>
                      </a:r>
                      <a:endParaRPr lang="ru-RU" sz="1400" kern="1200" dirty="0">
                        <a:solidFill>
                          <a:srgbClr val="00006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984">
                <a:tc>
                  <a:txBody>
                    <a:bodyPr/>
                    <a:lstStyle/>
                    <a:p>
                      <a:pPr algn="ctr"/>
                      <a:r>
                        <a:rPr lang="sah-RU" sz="1400" kern="12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</a:t>
                      </a:r>
                      <a:endParaRPr lang="ru-RU" sz="1400" kern="1200" dirty="0">
                        <a:solidFill>
                          <a:srgbClr val="00006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1692</a:t>
                      </a:r>
                      <a:endParaRPr lang="ru-RU" sz="1400" kern="1200" dirty="0">
                        <a:solidFill>
                          <a:srgbClr val="00006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57950" y="3357562"/>
            <a:ext cx="242889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h-RU" sz="1400" dirty="0" smtClean="0">
                <a:solidFill>
                  <a:srgbClr val="C00000"/>
                </a:solidFill>
              </a:rPr>
              <a:t>Охват других категорий лиц на выездных семинарах 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3"/>
          <a:srcRect l="4053" t="33787" r="58736" b="12081"/>
          <a:stretch>
            <a:fillRect/>
          </a:stretch>
        </p:blipFill>
        <p:spPr bwMode="auto">
          <a:xfrm>
            <a:off x="5779283" y="3068960"/>
            <a:ext cx="278608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69874" y="454174"/>
            <a:ext cx="7418550" cy="1750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h-RU" dirty="0" smtClean="0">
                <a:solidFill>
                  <a:srgbClr val="000066"/>
                </a:solidFill>
              </a:rPr>
              <a:t>ГБУ “ЦМКО Минобрнауки РС(Я)”  вошла в 5 лучших РЦОИ с самыми оптимальными условиями по </a:t>
            </a:r>
            <a:r>
              <a:rPr lang="ru-RU" dirty="0" smtClean="0">
                <a:solidFill>
                  <a:srgbClr val="000066"/>
                </a:solidFill>
              </a:rPr>
              <a:t>обеспечению информационной безопасности</a:t>
            </a:r>
            <a:r>
              <a:rPr lang="sah-RU" dirty="0" smtClean="0">
                <a:solidFill>
                  <a:srgbClr val="000066"/>
                </a:solidFill>
              </a:rPr>
              <a:t> и помещениями, отвечающими требованиям к РЦОИ</a:t>
            </a:r>
            <a:endParaRPr lang="ru-RU" dirty="0" smtClean="0">
              <a:solidFill>
                <a:srgbClr val="00006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364502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2019 </a:t>
            </a:r>
            <a:r>
              <a:rPr lang="ru-RU" dirty="0"/>
              <a:t>году ГБУ «Центр мониторинга качества образования Министерства образования и науки Республики Саха (Якутия)» </a:t>
            </a:r>
            <a:r>
              <a:rPr lang="ru-RU" dirty="0" smtClean="0"/>
              <a:t>прошла переаттестацию  и получила </a:t>
            </a:r>
            <a:r>
              <a:rPr lang="ru-RU" dirty="0"/>
              <a:t>аттестат соответствия по требованиям безопасности информации в соответствии приказом ФСТЭК России от 11 февраля 2013г. № 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0" y="0"/>
            <a:ext cx="9144000" cy="10197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158030" cy="92867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Нововведения в организации ОГЭ-2020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41419" y="4929198"/>
            <a:ext cx="35679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1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4" descr="Картинки по запросу Роскомнадз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85720" y="1142984"/>
            <a:ext cx="850112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Изменение содержания КИМ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Выставление оценки ОГЭ по математике с учетом модуля  «Геометрия»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Внедрение предмета «Химия» с экспериментом;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Предмет «история» без разделения на типы;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Автоматизация процесса планирования (рассадка) родных языков и родной литературы;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Введение форм 13-02, 18 МАШ для ГВЭ и Национальных экзаменов;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Введение в эксплуатацию программного комплекса  проведения  устной части ГИА-9 по России;</a:t>
            </a:r>
          </a:p>
          <a:p>
            <a:pPr algn="just">
              <a:buFont typeface="Arial" pitchFamily="34" charset="0"/>
              <a:buChar char="•"/>
            </a:pPr>
            <a:r>
              <a:rPr lang="sah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Введение в эксплуатацию сервиса с ознакомления  с результатами ГИА-9 по России;</a:t>
            </a:r>
          </a:p>
          <a:p>
            <a:pPr algn="just"/>
            <a:endParaRPr lang="ru-RU" sz="1600" dirty="0" smtClean="0">
              <a:solidFill>
                <a:srgbClr val="000066"/>
              </a:solidFill>
            </a:endParaRPr>
          </a:p>
          <a:p>
            <a:pPr algn="just"/>
            <a:endParaRPr lang="ru-RU" sz="1600" dirty="0">
              <a:solidFill>
                <a:srgbClr val="000066"/>
              </a:solidFill>
            </a:endParaRPr>
          </a:p>
        </p:txBody>
      </p:sp>
      <p:pic>
        <p:nvPicPr>
          <p:cNvPr id="8" name="Picture 2" descr="Картинки по запросу гиа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1571604" cy="4393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688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5"/>
          <p:cNvGraphicFramePr>
            <a:graphicFrameLocks noGrp="1"/>
          </p:cNvGraphicFramePr>
          <p:nvPr/>
        </p:nvGraphicFramePr>
        <p:xfrm>
          <a:off x="142876" y="714356"/>
          <a:ext cx="9001124" cy="603506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306587"/>
                <a:gridCol w="1693788"/>
                <a:gridCol w="1500187"/>
                <a:gridCol w="1596963"/>
                <a:gridCol w="1524389"/>
                <a:gridCol w="1379210"/>
              </a:tblGrid>
              <a:tr h="283292"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Июнь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722" marB="45722" anchor="ctr" horzOverflow="overflow"/>
                </a:tc>
              </a:tr>
              <a:tr h="1092689">
                <a:tc rowSpan="5"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Подготовительные работы к ГИА-2019 и процедурам ОКО </a:t>
                      </a:r>
                    </a:p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(сбор базы данных, заказ ЭМ)</a:t>
                      </a:r>
                    </a:p>
                  </a:txBody>
                  <a:tcPr marL="91447" marR="91447" marT="45722" marB="45722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Итоговое</a:t>
                      </a:r>
                      <a:r>
                        <a:rPr lang="ru-RU" sz="1500" b="0" baseline="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собеседование 9 классов</a:t>
                      </a:r>
                      <a:endParaRPr lang="ru-RU" sz="1500" b="0" dirty="0">
                        <a:solidFill>
                          <a:srgbClr val="33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Итоговое</a:t>
                      </a:r>
                      <a:r>
                        <a:rPr lang="ru-RU" sz="1500" b="0" baseline="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собеседование 9 классов (дополнительный срок)</a:t>
                      </a:r>
                      <a:endParaRPr lang="ru-RU" sz="1500" b="0" kern="1200" dirty="0" smtClean="0">
                        <a:solidFill>
                          <a:srgbClr val="33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Начало досрочного периода ГИА - 9</a:t>
                      </a:r>
                    </a:p>
                  </a:txBody>
                  <a:tcPr marL="91447" marR="91447"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Итоговое</a:t>
                      </a:r>
                      <a:r>
                        <a:rPr lang="ru-RU" sz="1500" b="0" baseline="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собеседование 9 классов (дополнительный срок)</a:t>
                      </a:r>
                      <a:endParaRPr lang="ru-RU" sz="1500" b="0" kern="1200" dirty="0" smtClean="0">
                        <a:solidFill>
                          <a:srgbClr val="33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722" marB="45722" anchor="ctr" horzOverflow="overflow"/>
                </a:tc>
                <a:tc rowSpan="5"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и обработка ГИА-2019</a:t>
                      </a:r>
                    </a:p>
                  </a:txBody>
                  <a:tcPr marL="91447" marR="91447" marT="45722" marB="45722" anchor="ctr" horzOverflow="overflow"/>
                </a:tc>
              </a:tr>
              <a:tr h="588651">
                <a:tc vMerge="1"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2" marB="4572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Итоговое</a:t>
                      </a:r>
                      <a:r>
                        <a:rPr lang="ru-RU" sz="1500" b="0" baseline="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сочинение (изложение) (дополнительный срок)</a:t>
                      </a:r>
                      <a:endParaRPr lang="ru-RU" sz="1500" b="0" dirty="0">
                        <a:solidFill>
                          <a:srgbClr val="33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Начало досрочного периода ГИА - 11</a:t>
                      </a:r>
                    </a:p>
                  </a:txBody>
                  <a:tcPr marL="91447" marR="91447"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Всероссийские проверочные работы</a:t>
                      </a:r>
                      <a:endParaRPr lang="ru-RU" sz="1500" b="0" kern="1200" dirty="0" smtClean="0">
                        <a:solidFill>
                          <a:srgbClr val="33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Итоговое</a:t>
                      </a:r>
                      <a:r>
                        <a:rPr lang="ru-RU" sz="1500" b="0" baseline="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сочинение (изложение) (дополнительный срок)</a:t>
                      </a:r>
                      <a:endParaRPr lang="ru-RU" sz="1500" b="0" dirty="0" smtClean="0">
                        <a:solidFill>
                          <a:srgbClr val="33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2" marB="45722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rgbClr val="2E319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722" marB="45722" anchor="ctr" horzOverflow="overflow"/>
                </a:tc>
              </a:tr>
              <a:tr h="925843">
                <a:tc vMerge="1"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1447" marR="91447" marT="45722" marB="45722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Подготовительные работы к ГИА-2019 и процедурам ОКО </a:t>
                      </a:r>
                    </a:p>
                  </a:txBody>
                  <a:tcPr marL="91447" marR="91447" marT="45722" marB="45722" anchor="ctr" horzOverflow="overflow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0" kern="120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Всероссийские проверочные работы</a:t>
                      </a:r>
                      <a:endParaRPr lang="ru-RU" sz="1500" b="0" dirty="0">
                        <a:solidFill>
                          <a:srgbClr val="33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Национальные исследования качества образования</a:t>
                      </a:r>
                      <a:endParaRPr lang="ru-RU" sz="1500" b="0" kern="1200" dirty="0" smtClean="0">
                        <a:solidFill>
                          <a:srgbClr val="33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722" marB="45722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Апробация технологии печати полного комплекта ЭМ ГИА-11</a:t>
                      </a:r>
                    </a:p>
                  </a:txBody>
                  <a:tcPr marL="91447" marR="91447" marT="45722" marB="45722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7255">
                <a:tc vMerge="1"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600" b="1" kern="1200" dirty="0" smtClean="0">
                        <a:solidFill>
                          <a:srgbClr val="2E3192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47" marR="91447" marT="45722" marB="45722" anchor="ctr" horzOverflow="overflow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rgbClr val="33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2" marB="45722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 smtClean="0">
                        <a:solidFill>
                          <a:srgbClr val="33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Международные исследования качества образования</a:t>
                      </a:r>
                      <a:endParaRPr lang="ru-RU" sz="1500" b="0" kern="1200" dirty="0" smtClean="0">
                        <a:solidFill>
                          <a:srgbClr val="33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722" marB="45722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2" marB="45722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7587">
                <a:tc vMerge="1"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Апробация технологии печати полного комплекта ЭМ ГИА-11</a:t>
                      </a:r>
                    </a:p>
                  </a:txBody>
                  <a:tcPr marL="91447" marR="91447"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Апробация технологии печати полного комплекта ЭМ ГИА-11</a:t>
                      </a:r>
                    </a:p>
                  </a:txBody>
                  <a:tcPr marL="91447" marR="91447"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Апробация технологии печати полного комплекта ЭМ ГИА-11</a:t>
                      </a:r>
                    </a:p>
                  </a:txBody>
                  <a:tcPr marL="91447" marR="91447"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Начало основного</a:t>
                      </a:r>
                      <a:r>
                        <a:rPr lang="ru-RU" sz="1500" b="0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периода ГИА-2019</a:t>
                      </a:r>
                      <a:endParaRPr lang="ru-RU" sz="1500" b="0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722" marB="45722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722" marB="45722" anchor="ctr" horzOverflow="overflow"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429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28728" y="142852"/>
            <a:ext cx="735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План работы ЦМКО на 2020 год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0911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5"/>
          <p:cNvGraphicFramePr>
            <a:graphicFrameLocks noGrp="1"/>
          </p:cNvGraphicFramePr>
          <p:nvPr/>
        </p:nvGraphicFramePr>
        <p:xfrm>
          <a:off x="-32" y="814362"/>
          <a:ext cx="9072000" cy="482921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428134"/>
                <a:gridCol w="1500198"/>
                <a:gridCol w="1428760"/>
                <a:gridCol w="1690908"/>
                <a:gridCol w="1512000"/>
                <a:gridCol w="1512000"/>
              </a:tblGrid>
              <a:tr h="363493"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</a:p>
                  </a:txBody>
                  <a:tcPr marL="91447" marR="91447"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Август</a:t>
                      </a:r>
                    </a:p>
                  </a:txBody>
                  <a:tcPr marL="91447" marR="91447"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marL="91447" marR="91447"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Октябрь</a:t>
                      </a:r>
                    </a:p>
                  </a:txBody>
                  <a:tcPr marL="91447" marR="91447"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Ноябрь</a:t>
                      </a:r>
                    </a:p>
                  </a:txBody>
                  <a:tcPr marL="91447" marR="91447"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Декабрь</a:t>
                      </a:r>
                    </a:p>
                  </a:txBody>
                  <a:tcPr marL="91447" marR="91447" marT="45722" marB="45722" anchor="ctr" horzOverflow="overflow"/>
                </a:tc>
              </a:tr>
              <a:tr h="2180933"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и обработка ГИА-2019</a:t>
                      </a:r>
                    </a:p>
                  </a:txBody>
                  <a:tcPr marL="91447" marR="91447"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Подготовительные работы к ГИА-2019 и процедурам ОКО </a:t>
                      </a:r>
                    </a:p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(сбор базы данных, заказ ЭМ)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Начало дополнительного (сентябрьского)</a:t>
                      </a:r>
                      <a:r>
                        <a:rPr lang="ru-RU" sz="1500" b="0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этапа </a:t>
                      </a:r>
                      <a:r>
                        <a:rPr lang="ru-RU" sz="1500" b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ГИА – 11</a:t>
                      </a:r>
                    </a:p>
                  </a:txBody>
                  <a:tcPr marL="91447" marR="91447"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Составление отчетов для предоставления федеральным центрам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итогам ГИА - 2019</a:t>
                      </a:r>
                      <a:endParaRPr lang="ru-RU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2" marB="45722" anchor="ctr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Подготовительные работы к ГИА-2021 и процедурам ОКО </a:t>
                      </a:r>
                    </a:p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(сбор базы данных</a:t>
                      </a: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Итоговое</a:t>
                      </a:r>
                      <a:r>
                        <a:rPr lang="ru-RU" sz="1500" b="0" baseline="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сочинение (изложение) (дополнительный срок)</a:t>
                      </a:r>
                      <a:endParaRPr lang="ru-RU" sz="1500" b="0" dirty="0" smtClean="0">
                        <a:solidFill>
                          <a:srgbClr val="33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2" marB="45722" anchor="ctr" horzOverflow="overflow"/>
                </a:tc>
              </a:tr>
              <a:tr h="1142395">
                <a:tc rowSpan="2"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Составление отчетов для предоставления федеральным центрам</a:t>
                      </a:r>
                    </a:p>
                  </a:txBody>
                  <a:tcPr marL="91447" marR="91447" marT="45722" marB="45722" anchor="ctr" horzOverflow="overflow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Составление отчетов для предоставления федеральным центрам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2" marB="45722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Начало дополнительного (сентябрьского)</a:t>
                      </a:r>
                      <a:r>
                        <a:rPr lang="ru-RU" sz="1500" b="0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этапа </a:t>
                      </a:r>
                      <a:r>
                        <a:rPr lang="ru-RU" sz="1500" b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ГИА – 9</a:t>
                      </a:r>
                    </a:p>
                  </a:txBody>
                  <a:tcPr marL="91447" marR="91447"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Национальные исследования качества образования</a:t>
                      </a:r>
                      <a:endParaRPr lang="ru-RU" sz="1500" b="0" kern="1200" dirty="0" smtClean="0">
                        <a:solidFill>
                          <a:srgbClr val="33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722" marB="45722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kern="1200" dirty="0" smtClean="0">
                        <a:solidFill>
                          <a:srgbClr val="2E319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722" marB="45722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Подготовительные работы к ГИА-2021 и процедурам ОКО </a:t>
                      </a:r>
                    </a:p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(сбор базы данных</a:t>
                      </a: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E319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500" b="1" kern="1200" dirty="0" smtClean="0">
                        <a:solidFill>
                          <a:srgbClr val="2E319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722" marB="45722" anchor="ctr" horzOverflow="overflow"/>
                </a:tc>
              </a:tr>
              <a:tr h="1142395">
                <a:tc vMerge="1"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2" marB="45722" anchor="ctr" horzOverflow="overflow"/>
                </a:tc>
                <a:tc vMerge="1">
                  <a:txBody>
                    <a:bodyPr/>
                    <a:lstStyle/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2" marB="45722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500" b="1" kern="1200" dirty="0" smtClean="0">
                        <a:solidFill>
                          <a:srgbClr val="2E319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722" marB="4572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rgbClr val="33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Международные исследования качества образования</a:t>
                      </a:r>
                      <a:endParaRPr lang="ru-RU" sz="1500" b="0" kern="1200" dirty="0" smtClean="0">
                        <a:solidFill>
                          <a:srgbClr val="33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722" marB="45722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kern="1200" dirty="0" smtClean="0">
                        <a:solidFill>
                          <a:srgbClr val="2E319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722" marB="45722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kern="1200" dirty="0" smtClean="0">
                        <a:solidFill>
                          <a:srgbClr val="2E319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7" marR="91447" marT="45722" marB="45722" anchor="ctr" horzOverflow="overflow"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429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28728" y="142852"/>
            <a:ext cx="735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График проведения мониторинговых исследований в 2020 году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07220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Республиканская Деловая игра «ПРОФИ-Учитель» проводится по </a:t>
            </a:r>
            <a:r>
              <a:rPr lang="ru-RU" sz="16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утвержденному графику </a:t>
            </a:r>
            <a:endParaRPr lang="ru-RU" sz="1600" b="1" i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1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714356"/>
          <a:ext cx="9144000" cy="58565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42910"/>
                <a:gridCol w="5286412"/>
                <a:gridCol w="1357322"/>
                <a:gridCol w="1857356"/>
              </a:tblGrid>
              <a:tr h="703445">
                <a:tc>
                  <a:txBody>
                    <a:bodyPr/>
                    <a:lstStyle/>
                    <a:p>
                      <a:pPr algn="ctr"/>
                      <a:r>
                        <a:rPr lang="sah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работы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Выполнение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96753">
                <a:tc>
                  <a:txBody>
                    <a:bodyPr/>
                    <a:lstStyle/>
                    <a:p>
                      <a:pPr algn="ctr"/>
                      <a:r>
                        <a:rPr lang="sah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Техническое сопровождение и эксплуатация, вывод из эксплуатации информационных систем и компонентов информационно-телекоммуникационной инфраструктуры.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63053">
                <a:tc>
                  <a:txBody>
                    <a:bodyPr/>
                    <a:lstStyle/>
                    <a:p>
                      <a:pPr algn="ctr"/>
                      <a:r>
                        <a:rPr lang="sah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Информационная система обеспечения специальной деятельности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(количество</a:t>
                      </a:r>
                      <a:r>
                        <a:rPr lang="ru-RU" sz="2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учетных записей)</a:t>
                      </a:r>
                      <a:endParaRPr lang="ru-RU" sz="22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42500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43748</a:t>
                      </a:r>
                    </a:p>
                    <a:p>
                      <a:pPr algn="ctr"/>
                      <a:r>
                        <a:rPr lang="ru-RU" sz="18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(102,9 %)</a:t>
                      </a:r>
                      <a:endParaRPr lang="ru-RU" sz="1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3129">
                <a:tc>
                  <a:txBody>
                    <a:bodyPr/>
                    <a:lstStyle/>
                    <a:p>
                      <a:pPr algn="ctr"/>
                      <a:r>
                        <a:rPr lang="sah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Центр обработки данных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22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человеко-экзамены</a:t>
                      </a:r>
                      <a:r>
                        <a:rPr lang="ru-RU" sz="2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2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87000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94385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(108,5)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34539">
                <a:tc>
                  <a:txBody>
                    <a:bodyPr/>
                    <a:lstStyle/>
                    <a:p>
                      <a:pPr algn="ctr"/>
                      <a:r>
                        <a:rPr lang="sah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и развитие информационных систем и компонентов информационно-телекоммуникационной </a:t>
                      </a:r>
                      <a:r>
                        <a:rPr lang="sah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нфраструктуры</a:t>
                      </a:r>
                      <a:endParaRPr lang="ru-RU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(информационная поддержка РИС)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(101,4%)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03445">
                <a:tc>
                  <a:txBody>
                    <a:bodyPr/>
                    <a:lstStyle/>
                    <a:p>
                      <a:pPr algn="ctr"/>
                      <a:r>
                        <a:rPr lang="sah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качества образования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(количество мероприятий)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(125%)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1969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Выполнение государственного задания за 2019 год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Задачи на 2020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 fontScale="92500"/>
          </a:bodyPr>
          <a:lstStyle/>
          <a:p>
            <a:pPr lvl="0" algn="just"/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Обеспечить высокий уровень о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рганизационно</a:t>
            </a: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технологическо</a:t>
            </a: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обеспечени</a:t>
            </a: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проведения </a:t>
            </a: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государственной итоговой аттестации и процедур оценки качества образования.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вершенствовать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</a:t>
            </a: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мониторинга и оценки качества образования;</a:t>
            </a:r>
          </a:p>
          <a:p>
            <a:pPr algn="just"/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Совершенствовать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инфраструктур</a:t>
            </a: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обеспечению информационной безопасности</a:t>
            </a: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ah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2000-2020 гг. История внедрения ЕГЭ в Республике Саха (Якутия) началась с 2000 г.</a:t>
            </a:r>
          </a:p>
          <a:p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Подготовлена к печати к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ниг</a:t>
            </a: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 истории ЕГЭ в РС (Я) «История совместного успеха»</a:t>
            </a:r>
          </a:p>
          <a:p>
            <a:pPr>
              <a:buNone/>
            </a:pPr>
            <a:endParaRPr lang="sah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71736" y="4357694"/>
            <a:ext cx="5072098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h-RU" sz="1600" dirty="0" smtClean="0">
                <a:solidFill>
                  <a:srgbClr val="C00000"/>
                </a:solidFill>
              </a:rPr>
              <a:t>ФГБУ “Федеральный институт оценки качества образования”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28728" y="500042"/>
            <a:ext cx="6786610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h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Федеральная служба по надзору в сфере образования и науки </a:t>
            </a:r>
          </a:p>
          <a:p>
            <a:pPr algn="ctr"/>
            <a:r>
              <a:rPr lang="sah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Рособрнадзор</a:t>
            </a:r>
            <a:r>
              <a:rPr lang="sah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fioco.ru/Media/Default/Pictures/PictObrnadzor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1143006" cy="857256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2571736" y="3357562"/>
            <a:ext cx="507209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ФГБНУ «Ф</a:t>
            </a:r>
            <a:r>
              <a:rPr lang="sah-RU" sz="1600" dirty="0" smtClean="0">
                <a:solidFill>
                  <a:srgbClr val="C00000"/>
                </a:solidFill>
              </a:rPr>
              <a:t>едеральный институт педагогических измерений</a:t>
            </a:r>
            <a:r>
              <a:rPr lang="ru-RU" sz="1600" dirty="0" smtClean="0">
                <a:solidFill>
                  <a:srgbClr val="C00000"/>
                </a:solidFill>
              </a:rPr>
              <a:t>»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71736" y="2428868"/>
            <a:ext cx="507209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ФГБУ «Ф</a:t>
            </a:r>
            <a:r>
              <a:rPr lang="sah-RU" sz="1600" dirty="0" smtClean="0">
                <a:solidFill>
                  <a:srgbClr val="C00000"/>
                </a:solidFill>
              </a:rPr>
              <a:t>едеральный центр тестирования</a:t>
            </a:r>
            <a:r>
              <a:rPr lang="ru-RU" sz="1600" dirty="0" smtClean="0">
                <a:solidFill>
                  <a:srgbClr val="C00000"/>
                </a:solidFill>
              </a:rPr>
              <a:t>»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25604" name="Picture 4" descr="http://fioco.ru/Media/Default/Pictures/PictFedTest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5420" y="2428868"/>
            <a:ext cx="547688" cy="646272"/>
          </a:xfrm>
          <a:prstGeom prst="rect">
            <a:avLst/>
          </a:prstGeom>
          <a:noFill/>
        </p:spPr>
      </p:pic>
      <p:pic>
        <p:nvPicPr>
          <p:cNvPr id="25606" name="Picture 6" descr="http://fioco.ru/Media/Default/Pictures/PictPedinst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3429000"/>
            <a:ext cx="571504" cy="571504"/>
          </a:xfrm>
          <a:prstGeom prst="rect">
            <a:avLst/>
          </a:prstGeom>
          <a:noFill/>
        </p:spPr>
      </p:pic>
      <p:sp>
        <p:nvSpPr>
          <p:cNvPr id="25608" name="AutoShape 8" descr="Картинки по запросу ФИО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Картинки по запросу ФИО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2" name="AutoShape 12" descr="Картинки по запросу ФИО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6" name="AutoShape 16" descr="Картинки по запросу совместная рабо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8" name="AutoShape 18" descr="Картинки по запросу совместная рабо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" name="Picture 2" descr="Картинки по запросу фиоко"/>
          <p:cNvPicPr>
            <a:picLocks noChangeAspect="1" noChangeArrowheads="1"/>
          </p:cNvPicPr>
          <p:nvPr/>
        </p:nvPicPr>
        <p:blipFill>
          <a:blip r:embed="rId6" cstate="print"/>
          <a:srcRect l="8333" r="8333"/>
          <a:stretch>
            <a:fillRect/>
          </a:stretch>
        </p:blipFill>
        <p:spPr bwMode="auto">
          <a:xfrm>
            <a:off x="1571604" y="4429132"/>
            <a:ext cx="714380" cy="667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2071678"/>
            <a:ext cx="4643470" cy="928694"/>
          </a:xfrm>
          <a:prstGeom prst="rect">
            <a:avLst/>
          </a:prstGeom>
          <a:solidFill>
            <a:schemeClr val="accent1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sah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осударственн</a:t>
            </a:r>
            <a:r>
              <a:rPr lang="sah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экзаменационн</a:t>
            </a:r>
            <a:r>
              <a:rPr lang="sah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комисси</a:t>
            </a:r>
            <a:r>
              <a:rPr lang="sah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ah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ГИА-11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sah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Егоров В.А.,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министр образования</a:t>
            </a:r>
            <a:r>
              <a:rPr lang="sah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науки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РС (Я)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2E31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57474-2F60-459B-95E0-644B4C9650B0}" type="slidenum">
              <a:rPr lang="ru-RU" sz="1600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5</a:t>
            </a:fld>
            <a:endParaRPr lang="ru-RU" sz="16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1142984"/>
            <a:ext cx="8572560" cy="73866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Организационное обеспечение проведения государственной итоговой аттестации</a:t>
            </a:r>
          </a:p>
          <a:p>
            <a:pPr algn="ctr"/>
            <a:r>
              <a:rPr lang="x-none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Межведомственная рабочая комиссия при Правительстве Республики Саха (Якутия) (Балабкина О.В., заместитель Председателя Правительства РС(Я))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050" y="93326"/>
            <a:ext cx="9113950" cy="835344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</a:t>
            </a:r>
            <a:endParaRPr lang="sah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государственной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итоговой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аттестации</a:t>
            </a:r>
            <a:r>
              <a:rPr lang="sah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3143248"/>
            <a:ext cx="4643470" cy="928694"/>
          </a:xfrm>
          <a:prstGeom prst="rect">
            <a:avLst/>
          </a:prstGeom>
          <a:solidFill>
            <a:schemeClr val="accent1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Государственная экзаменационная комиссия ГИА-</a:t>
            </a:r>
            <a:r>
              <a:rPr lang="sah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sah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Любимова И.П.,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ah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заместитель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министр</a:t>
            </a:r>
            <a:r>
              <a:rPr lang="sah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образования и </a:t>
            </a:r>
            <a:r>
              <a:rPr lang="sah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науки  РС (Я)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5429264"/>
            <a:ext cx="3714776" cy="1214422"/>
          </a:xfrm>
          <a:prstGeom prst="rect">
            <a:avLst/>
          </a:prstGeom>
          <a:solidFill>
            <a:schemeClr val="accent1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sah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Контрольно-надзорная деятельность по ГИА, процедурам оценки качества образования</a:t>
            </a: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ah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Департамент по контролю и надзору Минобрнауки РС(Я) (Колмаков М.Н.)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2E31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02" y="4429132"/>
            <a:ext cx="8215402" cy="857256"/>
          </a:xfrm>
          <a:prstGeom prst="rect">
            <a:avLst/>
          </a:prstGeom>
          <a:solidFill>
            <a:schemeClr val="accent1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sah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Организационно-технологическое обеспечение проведения ГИА, процедур оценки качества образования</a:t>
            </a: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ah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ГБУ “ЦМКО Минобрнауки РС(Я)”</a:t>
            </a:r>
          </a:p>
          <a:p>
            <a:pPr algn="ctr"/>
            <a:r>
              <a:rPr lang="sah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(Попова Н.Г.)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2E31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29124" y="5473005"/>
            <a:ext cx="4357718" cy="116955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sah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повышения квалификации педагогов, методической работы, работа с образовательными результатами ГИА, процедур оценки качества</a:t>
            </a: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x-none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АОУ РС(Я) ДПО “ИРОиПК имени С.Н. Донского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–II</a:t>
            </a:r>
            <a:r>
              <a:rPr lang="sah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x-none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(Алексеева Г.И.)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57818" y="2214554"/>
            <a:ext cx="3357586" cy="1571636"/>
          </a:xfrm>
          <a:prstGeom prst="rect">
            <a:avLst/>
          </a:prstGeom>
          <a:solidFill>
            <a:schemeClr val="accent1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ah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sah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sah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Координация деятельности по ГИА-9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ah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ГИА – 11, процедурам оценки качества образования - </a:t>
            </a:r>
            <a:r>
              <a:rPr lang="sah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 общего образования Минобрнауки РС(Я)</a:t>
            </a:r>
          </a:p>
          <a:p>
            <a:pPr algn="ctr">
              <a:defRPr/>
            </a:pPr>
            <a:r>
              <a:rPr lang="sah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(Тен Л.Б.; кураторы ГИА -11 – Абрамова Т.С.; ГИА -9 – Готовцева О.Г.)</a:t>
            </a:r>
            <a:r>
              <a:rPr lang="sah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2E31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85720" y="2000240"/>
            <a:ext cx="8643998" cy="1588"/>
          </a:xfrm>
          <a:prstGeom prst="line">
            <a:avLst/>
          </a:prstGeom>
          <a:ln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-857288" y="3143248"/>
            <a:ext cx="2286016" cy="1588"/>
          </a:xfrm>
          <a:prstGeom prst="line">
            <a:avLst/>
          </a:prstGeom>
          <a:ln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7858148" y="3071810"/>
            <a:ext cx="2143140" cy="1588"/>
          </a:xfrm>
          <a:prstGeom prst="line">
            <a:avLst/>
          </a:prstGeom>
          <a:ln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285720" y="4143380"/>
            <a:ext cx="8643998" cy="142876"/>
          </a:xfrm>
          <a:prstGeom prst="line">
            <a:avLst/>
          </a:prstGeom>
          <a:ln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4607719" y="4321975"/>
            <a:ext cx="214314" cy="1588"/>
          </a:xfrm>
          <a:prstGeom prst="line">
            <a:avLst/>
          </a:prstGeom>
          <a:ln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endCxn id="21" idx="0"/>
          </p:cNvCxnSpPr>
          <p:nvPr/>
        </p:nvCxnSpPr>
        <p:spPr>
          <a:xfrm rot="5400000">
            <a:off x="2428860" y="5357826"/>
            <a:ext cx="7143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-500098" y="5214950"/>
            <a:ext cx="1857388" cy="1588"/>
          </a:xfrm>
          <a:prstGeom prst="line">
            <a:avLst/>
          </a:prstGeom>
          <a:ln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7858148" y="5143512"/>
            <a:ext cx="2000264" cy="1588"/>
          </a:xfrm>
          <a:prstGeom prst="line">
            <a:avLst/>
          </a:prstGeom>
          <a:ln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endCxn id="23" idx="3"/>
          </p:cNvCxnSpPr>
          <p:nvPr/>
        </p:nvCxnSpPr>
        <p:spPr>
          <a:xfrm flipH="1" flipV="1">
            <a:off x="8786842" y="6057781"/>
            <a:ext cx="71438" cy="85863"/>
          </a:xfrm>
          <a:prstGeom prst="line">
            <a:avLst/>
          </a:prstGeom>
          <a:ln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428596" y="6143644"/>
            <a:ext cx="142876" cy="1"/>
          </a:xfrm>
          <a:prstGeom prst="line">
            <a:avLst/>
          </a:prstGeom>
          <a:ln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2714612" y="5357826"/>
            <a:ext cx="142876" cy="1588"/>
          </a:xfrm>
          <a:prstGeom prst="line">
            <a:avLst/>
          </a:prstGeom>
          <a:ln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21" idx="3"/>
          </p:cNvCxnSpPr>
          <p:nvPr/>
        </p:nvCxnSpPr>
        <p:spPr>
          <a:xfrm flipV="1">
            <a:off x="4286248" y="6000768"/>
            <a:ext cx="142876" cy="35707"/>
          </a:xfrm>
          <a:prstGeom prst="line">
            <a:avLst/>
          </a:prstGeom>
          <a:ln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>
            <a:off x="6607983" y="5393545"/>
            <a:ext cx="214314" cy="1588"/>
          </a:xfrm>
          <a:prstGeom prst="line">
            <a:avLst/>
          </a:prstGeom>
          <a:ln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5400000">
            <a:off x="3500430" y="1928802"/>
            <a:ext cx="142876" cy="1588"/>
          </a:xfrm>
          <a:prstGeom prst="line">
            <a:avLst/>
          </a:prstGeom>
          <a:ln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17951" y="3244334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ah-RU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1071538" y="642918"/>
            <a:ext cx="7572428" cy="1643074"/>
          </a:xfrm>
          <a:solidFill>
            <a:srgbClr val="CCECFF"/>
          </a:solidFill>
        </p:spPr>
        <p:txBody>
          <a:bodyPr>
            <a:noAutofit/>
          </a:bodyPr>
          <a:lstStyle/>
          <a:p>
            <a:pPr indent="19050" algn="ctr">
              <a:buNone/>
            </a:pPr>
            <a:r>
              <a:rPr lang="sah-RU" sz="18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236 </a:t>
            </a:r>
            <a:r>
              <a:rPr lang="sah-RU" sz="18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ППЭ </a:t>
            </a:r>
            <a:r>
              <a:rPr lang="sah-RU" sz="18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  <a:endParaRPr lang="sah-RU" sz="1800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9050" algn="ctr">
              <a:buNone/>
            </a:pPr>
            <a:r>
              <a:rPr lang="sah-RU" sz="18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38 </a:t>
            </a:r>
            <a:r>
              <a:rPr lang="sah-RU" sz="18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МОУО,</a:t>
            </a:r>
          </a:p>
          <a:p>
            <a:pPr indent="19050" algn="ctr">
              <a:buNone/>
            </a:pPr>
            <a:r>
              <a:rPr lang="sah-RU" sz="18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552 ОО</a:t>
            </a:r>
            <a:r>
              <a:rPr lang="sah-RU" sz="18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indent="19050" algn="ctr">
              <a:buNone/>
            </a:pPr>
            <a:r>
              <a:rPr lang="sah-RU" sz="18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255 экспертов,</a:t>
            </a:r>
          </a:p>
          <a:p>
            <a:pPr indent="19050" algn="ctr"/>
            <a:r>
              <a:rPr lang="sah-RU" sz="18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8193 работников ППЭ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1000100" y="4429132"/>
            <a:ext cx="7715304" cy="1643074"/>
          </a:xfrm>
          <a:solidFill>
            <a:srgbClr val="FFFFCC"/>
          </a:solidFill>
        </p:spPr>
        <p:txBody>
          <a:bodyPr>
            <a:normAutofit/>
          </a:bodyPr>
          <a:lstStyle/>
          <a:p>
            <a:pPr indent="19050" algn="r"/>
            <a:r>
              <a:rPr lang="sah-RU" sz="18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39 муниципальных координаторов,</a:t>
            </a:r>
          </a:p>
          <a:p>
            <a:pPr indent="19050" algn="r"/>
            <a:r>
              <a:rPr lang="sah-RU" sz="18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642 школьных координаторов</a:t>
            </a:r>
          </a:p>
          <a:p>
            <a:pPr indent="19050" algn="ctr"/>
            <a:endParaRPr lang="sah-RU" sz="1600" b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8" name="AutoShape 8" descr="Картинки по запросу ФИО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Картинки по запросу ФИО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2" name="AutoShape 12" descr="Картинки по запросу ФИО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6" name="AutoShape 16" descr="Картинки по запросу совместная рабо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8" name="AutoShape 18" descr="Картинки по запросу совместная рабо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Содержимое 2"/>
          <p:cNvSpPr>
            <a:spLocks noGrp="1"/>
          </p:cNvSpPr>
          <p:nvPr>
            <p:ph idx="1"/>
          </p:nvPr>
        </p:nvSpPr>
        <p:spPr>
          <a:xfrm>
            <a:off x="1000100" y="2428868"/>
            <a:ext cx="7643866" cy="1653903"/>
          </a:xfrm>
          <a:solidFill>
            <a:srgbClr val="CCFFCC"/>
          </a:solidFill>
        </p:spPr>
        <p:txBody>
          <a:bodyPr>
            <a:noAutofit/>
          </a:bodyPr>
          <a:lstStyle/>
          <a:p>
            <a:pPr indent="19050" algn="ctr"/>
            <a:r>
              <a:rPr lang="sah-RU" sz="18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340 ППЭ ОГЭ, </a:t>
            </a:r>
          </a:p>
          <a:p>
            <a:pPr indent="19050" algn="ctr"/>
            <a:r>
              <a:rPr lang="sah-RU" sz="18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38 МОУО,</a:t>
            </a:r>
          </a:p>
          <a:p>
            <a:pPr indent="19050" algn="ctr"/>
            <a:r>
              <a:rPr lang="sah-RU" sz="1800" b="0" dirty="0" smtClean="0">
                <a:latin typeface="Times New Roman" pitchFamily="18" charset="0"/>
                <a:cs typeface="Times New Roman" pitchFamily="18" charset="0"/>
              </a:rPr>
              <a:t>559 ОО,</a:t>
            </a:r>
          </a:p>
          <a:p>
            <a:pPr indent="19050" algn="ctr"/>
            <a:r>
              <a:rPr lang="sah-RU" sz="1800" b="0" dirty="0" smtClean="0">
                <a:latin typeface="Times New Roman" pitchFamily="18" charset="0"/>
                <a:cs typeface="Times New Roman" pitchFamily="18" charset="0"/>
              </a:rPr>
              <a:t>213 экспертов,</a:t>
            </a:r>
          </a:p>
          <a:p>
            <a:pPr indent="19050" algn="ctr"/>
            <a:r>
              <a:rPr lang="sah-RU" sz="1800" b="0" dirty="0" smtClean="0">
                <a:latin typeface="Times New Roman" pitchFamily="18" charset="0"/>
                <a:cs typeface="Times New Roman" pitchFamily="18" charset="0"/>
              </a:rPr>
              <a:t>11244 </a:t>
            </a:r>
            <a:r>
              <a:rPr lang="sah-RU" sz="18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работников ППЭ</a:t>
            </a:r>
          </a:p>
        </p:txBody>
      </p:sp>
      <p:sp>
        <p:nvSpPr>
          <p:cNvPr id="2050" name="AutoShape 2" descr="Картинки по запросу &quot;ЕГЭ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Картинки по запросу &quot;ЕГЭ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Картинки по запросу &quot;ЕГЭ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Картинки по запросу &quot;ЕГЭ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Картинки по запросу &quot;ЕГЭ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Картинки по запросу &quot;ГИА-9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AutoShape 16" descr="https://monm.rk.gov.ru/uploads/monm/attachments/d4/1d/8c/d98f00b204e9800998ecf8427e/phparbeKk_gi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Рисунок 27"/>
          <p:cNvPicPr/>
          <p:nvPr/>
        </p:nvPicPr>
        <p:blipFill>
          <a:blip r:embed="rId3"/>
          <a:srcRect l="11385" t="13389" r="71692" b="75105"/>
          <a:stretch>
            <a:fillRect/>
          </a:stretch>
        </p:blipFill>
        <p:spPr bwMode="auto">
          <a:xfrm>
            <a:off x="1357290" y="2786058"/>
            <a:ext cx="135732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 descr="http://ege.edu.ru/common/upload/img/logo2-EGE-2020-2%5b1%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000108"/>
            <a:ext cx="1356378" cy="642942"/>
          </a:xfrm>
          <a:prstGeom prst="rect">
            <a:avLst/>
          </a:prstGeom>
          <a:noFill/>
        </p:spPr>
      </p:pic>
      <p:pic>
        <p:nvPicPr>
          <p:cNvPr id="2068" name="Picture 20" descr="Картинки по запросу &quot;процедуры оценки качества образования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4643446"/>
            <a:ext cx="3438525" cy="133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71438" y="138654"/>
            <a:ext cx="9001156" cy="4328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01056" cy="42862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Технологии проведения ЕГЭ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315230"/>
              </p:ext>
            </p:extLst>
          </p:nvPr>
        </p:nvGraphicFramePr>
        <p:xfrm>
          <a:off x="214282" y="571480"/>
          <a:ext cx="857255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8891"/>
                <a:gridCol w="775459"/>
                <a:gridCol w="840081"/>
                <a:gridCol w="862193"/>
                <a:gridCol w="817967"/>
                <a:gridCol w="817967"/>
              </a:tblGrid>
              <a:tr h="353133"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sah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sah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5313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ППЭ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271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254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244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234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236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35313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Блан</a:t>
                      </a:r>
                      <a:r>
                        <a:rPr lang="sah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очная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35313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Печать КИМ в ППЭ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219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sah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224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44485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Печать полного комплекта ЭМ в аудитории ППЭ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234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236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255388"/>
              </p:ext>
            </p:extLst>
          </p:nvPr>
        </p:nvGraphicFramePr>
        <p:xfrm>
          <a:off x="285720" y="5286388"/>
          <a:ext cx="8514833" cy="1191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070"/>
                <a:gridCol w="810283"/>
                <a:gridCol w="756539"/>
                <a:gridCol w="785818"/>
                <a:gridCol w="714860"/>
                <a:gridCol w="785338"/>
                <a:gridCol w="661596"/>
                <a:gridCol w="861683"/>
                <a:gridCol w="758882"/>
                <a:gridCol w="758882"/>
                <a:gridCol w="758882"/>
              </a:tblGrid>
              <a:tr h="397227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ah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sah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sah-RU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sah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97227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ОГЭ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ЕГЭ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ОГЭ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ЕГЭ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ОГЭ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ЕГЭ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ОГЭ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ЕГЭ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ОГЭ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ЕГЭ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39722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h-RU" dirty="0" smtClean="0">
                          <a:latin typeface="Times New Roman" pitchFamily="18" charset="0"/>
                          <a:cs typeface="Times New Roman" pitchFamily="18" charset="0"/>
                        </a:rPr>
                        <a:t>11596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ah-RU" dirty="0" smtClean="0">
                          <a:latin typeface="Times New Roman" pitchFamily="18" charset="0"/>
                          <a:cs typeface="Times New Roman" pitchFamily="18" charset="0"/>
                        </a:rPr>
                        <a:t>10327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ah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11929</a:t>
                      </a:r>
                      <a:endParaRPr lang="ru-RU" sz="18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ah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9332</a:t>
                      </a:r>
                      <a:endParaRPr lang="ru-RU" sz="18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sah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11831</a:t>
                      </a:r>
                      <a:endParaRPr lang="ru-RU" sz="18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sah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8837</a:t>
                      </a:r>
                      <a:endParaRPr lang="ru-RU" sz="18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12329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8516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12759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latinLnBrk="0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8814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14282" y="4500570"/>
            <a:ext cx="8746344" cy="5958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h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участников государственных экзаменов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2959896"/>
            <a:ext cx="8554075" cy="5684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Технологии проведения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ОГЭ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347551"/>
              </p:ext>
            </p:extLst>
          </p:nvPr>
        </p:nvGraphicFramePr>
        <p:xfrm>
          <a:off x="232766" y="3571876"/>
          <a:ext cx="8696952" cy="812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2256"/>
                <a:gridCol w="1075396"/>
                <a:gridCol w="1012138"/>
                <a:gridCol w="885620"/>
                <a:gridCol w="995771"/>
                <a:gridCol w="995771"/>
              </a:tblGrid>
              <a:tr h="380930"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sah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sah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2000" dirty="0" smtClean="0">
                          <a:solidFill>
                            <a:srgbClr val="FFFFE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2000" dirty="0">
                        <a:solidFill>
                          <a:srgbClr val="FFFFE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1673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ППЭ печати КИМ в штабе ППЭ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389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356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342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340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4717911"/>
            <a:ext cx="8554075" cy="5684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h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Итоговое собеседование как допуск к ГИА – 9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347551"/>
              </p:ext>
            </p:extLst>
          </p:nvPr>
        </p:nvGraphicFramePr>
        <p:xfrm>
          <a:off x="1643042" y="5403554"/>
          <a:ext cx="592935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71"/>
                <a:gridCol w="1248783"/>
              </a:tblGrid>
              <a:tr h="380930"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2000" dirty="0" smtClean="0">
                          <a:solidFill>
                            <a:srgbClr val="FFFFE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2000" dirty="0">
                        <a:solidFill>
                          <a:srgbClr val="FFFFE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16738">
                <a:tc>
                  <a:txBody>
                    <a:bodyPr/>
                    <a:lstStyle/>
                    <a:p>
                      <a:pPr algn="ctr"/>
                      <a:r>
                        <a:rPr lang="sah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Бланковая технология</a:t>
                      </a:r>
                    </a:p>
                    <a:p>
                      <a:pPr algn="ctr"/>
                      <a:r>
                        <a:rPr lang="sah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(кол-во участников)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ah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12640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85720" y="214290"/>
            <a:ext cx="8554075" cy="5684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h-RU" sz="2000" b="1" dirty="0" smtClean="0">
                <a:solidFill>
                  <a:srgbClr val="002060"/>
                </a:solidFill>
                <a:latin typeface="Arial Narrow" pitchFamily="34" charset="0"/>
              </a:rPr>
              <a:t>Мероприятия по апробации технологий проведения ГИА-11</a:t>
            </a:r>
            <a:endParaRPr lang="ru-RU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857232"/>
            <a:ext cx="8358246" cy="2102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 Технология передачи ЭМ по сети “Интернет”;</a:t>
            </a:r>
          </a:p>
          <a:p>
            <a:pPr algn="just">
              <a:buFont typeface="Arial" pitchFamily="34" charset="0"/>
              <a:buChar char="•"/>
            </a:pP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 Технология печати полного комплекта ЭМ в аудиториях ППЭ;</a:t>
            </a:r>
          </a:p>
          <a:p>
            <a:pPr algn="just">
              <a:buFont typeface="Arial" pitchFamily="34" charset="0"/>
              <a:buChar char="•"/>
            </a:pP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 Технология сканирования ЭМ в аудиториях ППЭ;</a:t>
            </a:r>
          </a:p>
          <a:p>
            <a:pPr algn="just">
              <a:buFont typeface="Arial" pitchFamily="34" charset="0"/>
              <a:buChar char="•"/>
            </a:pP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 Технология проведения ЕГЭ по иностранным языкам;</a:t>
            </a:r>
          </a:p>
          <a:p>
            <a:pPr algn="just">
              <a:buFont typeface="Arial" pitchFamily="34" charset="0"/>
              <a:buChar char="•"/>
            </a:pP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Апробационный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экзамен по информатике и ИКТ в компьютерной форме с применением технологии доставки экзаменационных материалов на электронных носителя</a:t>
            </a: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928662" y="2786058"/>
          <a:ext cx="7072362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42" y="142852"/>
            <a:ext cx="8229600" cy="1143000"/>
          </a:xfrm>
        </p:spPr>
        <p:txBody>
          <a:bodyPr/>
          <a:lstStyle/>
          <a:p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2019 г.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Утверждены новые Порядки проведения ГИА-11 и ГИА-9 (7 ноября 2018 г.)</a:t>
            </a:r>
          </a:p>
          <a:p>
            <a:pPr algn="just"/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Изменен выбор уровня ЕГЭ по математике  (базовый ИЛИ профильный)</a:t>
            </a:r>
          </a:p>
          <a:p>
            <a:pPr algn="just"/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Проведено итоговое собеседование по русскому языку как допуск к ГИА-9 в штатном режиме</a:t>
            </a:r>
          </a:p>
          <a:p>
            <a:pPr algn="just"/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Введен критерий оценки эффективности организационно-технологического обеспечения ГИА-9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sah-RU" dirty="0" smtClean="0">
                <a:latin typeface="Times New Roman" pitchFamily="18" charset="0"/>
                <a:cs typeface="Times New Roman" pitchFamily="18" charset="0"/>
              </a:rPr>
              <a:t>веден критерий качества и объективности проведения основного периода ЕГЭ и иных оценочных процедур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3298</TotalTime>
  <Words>2480</Words>
  <Application>Microsoft Office PowerPoint</Application>
  <PresentationFormat>Экран (4:3)</PresentationFormat>
  <Paragraphs>559</Paragraphs>
  <Slides>31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1_Тема Office</vt:lpstr>
      <vt:lpstr>  Публичный отчет  ГБУ  «Центр мониторинга качества образования Минобрнауки РС (Я)» за 2019 г. </vt:lpstr>
      <vt:lpstr>Государственная итоговая аттестация по образовательным программам основного общего и среднего общего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Технологии проведения ЕГЭ</vt:lpstr>
      <vt:lpstr>Презентация PowerPoint</vt:lpstr>
      <vt:lpstr>2019 г. </vt:lpstr>
      <vt:lpstr>Презентация PowerPoint</vt:lpstr>
      <vt:lpstr>Презентация PowerPoint</vt:lpstr>
      <vt:lpstr>Нововведения ГИА -2019 в Республике Саха (Якутия)</vt:lpstr>
      <vt:lpstr>Презентация PowerPoint</vt:lpstr>
      <vt:lpstr>Презентация PowerPoint</vt:lpstr>
      <vt:lpstr>Презентация PowerPoint</vt:lpstr>
      <vt:lpstr>Презентация PowerPoint</vt:lpstr>
      <vt:lpstr>2019 г.  Оценка качества образования </vt:lpstr>
      <vt:lpstr>Презентация PowerPoint</vt:lpstr>
      <vt:lpstr>Республиканская деловая игра “ПРОФИ-Учитель”</vt:lpstr>
      <vt:lpstr>Проект “Грани качества”</vt:lpstr>
      <vt:lpstr>2017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Нововведения в организации ОГЭ-2020 </vt:lpstr>
      <vt:lpstr>Презентация PowerPoint</vt:lpstr>
      <vt:lpstr>Презентация PowerPoint</vt:lpstr>
      <vt:lpstr>Задачи на 2020 год</vt:lpstr>
      <vt:lpstr>2020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рцои</dc:creator>
  <cp:lastModifiedBy>Борис</cp:lastModifiedBy>
  <cp:revision>383</cp:revision>
  <dcterms:created xsi:type="dcterms:W3CDTF">2016-01-22T02:12:25Z</dcterms:created>
  <dcterms:modified xsi:type="dcterms:W3CDTF">2020-04-29T05:43:23Z</dcterms:modified>
</cp:coreProperties>
</file>