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7" r:id="rId2"/>
    <p:sldId id="294" r:id="rId3"/>
    <p:sldId id="301" r:id="rId4"/>
    <p:sldId id="302" r:id="rId5"/>
    <p:sldId id="295" r:id="rId6"/>
    <p:sldId id="297" r:id="rId7"/>
    <p:sldId id="298" r:id="rId8"/>
    <p:sldId id="299" r:id="rId9"/>
    <p:sldId id="300" r:id="rId10"/>
    <p:sldId id="273" r:id="rId11"/>
    <p:sldId id="275" r:id="rId12"/>
    <p:sldId id="277" r:id="rId13"/>
    <p:sldId id="281" r:id="rId14"/>
    <p:sldId id="284" r:id="rId15"/>
    <p:sldId id="285" r:id="rId16"/>
    <p:sldId id="303" r:id="rId17"/>
    <p:sldId id="306" r:id="rId18"/>
    <p:sldId id="304" r:id="rId19"/>
    <p:sldId id="305" r:id="rId20"/>
    <p:sldId id="307" r:id="rId21"/>
    <p:sldId id="279" r:id="rId22"/>
    <p:sldId id="308" r:id="rId23"/>
    <p:sldId id="309" r:id="rId24"/>
    <p:sldId id="310" r:id="rId25"/>
    <p:sldId id="280" r:id="rId26"/>
    <p:sldId id="311" r:id="rId27"/>
    <p:sldId id="312" r:id="rId28"/>
    <p:sldId id="313" r:id="rId29"/>
    <p:sldId id="315" r:id="rId30"/>
    <p:sldId id="314" r:id="rId31"/>
    <p:sldId id="31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72622" autoAdjust="0"/>
  </p:normalViewPr>
  <p:slideViewPr>
    <p:cSldViewPr>
      <p:cViewPr varScale="1">
        <p:scale>
          <a:sx n="84" d="100"/>
          <a:sy n="84" d="100"/>
        </p:scale>
        <p:origin x="23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92597-1B45-4338-852F-9142B6FF4CC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65FB6-72E9-4829-8AB3-5A0FF04F2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0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6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1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Примерная инструкция по технике безопасности приведена в настоящих Методических рекомендациях. Для выполнения химического эксперимента, предусмотренного заданиями №23 и №24, каждому участнику экзамена предлагается индивидуальный комплект, состоящий из определённого набора оборудования и реактивов. Перечни веществ и лабораторного оборудования, включаемых в комплекты для выполнения экспериментальных заданий, составлены на основе общих перечней, которые приведены в Приложении 2 к Спецификации КИМ ОГЭ по химии в 2023 году «Организация подготовки индивидуальных комплектов участников ОГЭ по химии для проведения химического эксперимента (при выполнении заданий №23 и №24)»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9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0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4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2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456D-33DC-4948-A6F6-E1E9E3DBC8E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D0C6-4C24-482D-99F7-70D848B73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1238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496"/>
            <a:ext cx="7772400" cy="1470025"/>
          </a:xfrm>
        </p:spPr>
        <p:txBody>
          <a:bodyPr>
            <a:noAutofit/>
          </a:bodyPr>
          <a:lstStyle/>
          <a:p>
            <a:r>
              <a:rPr lang="ru-RU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Особенности подготовки и проведения ОГЭ по отдельным </a:t>
            </a:r>
            <a:r>
              <a:rPr lang="ru-RU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предметам</a:t>
            </a:r>
            <a:endParaRPr lang="ru-RU" sz="4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Физика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123825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428736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 Narrow" pitchFamily="34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8310" y="1152102"/>
            <a:ext cx="8215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экзамене в каждой аудитории присутствует специалист по проведению инструктажа и обеспечению лабораторных работ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прошедший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соответствующую подготовку, который проводит перед экзаменом инструктаж по технике безопасности и следит за соблюдением правил безопасности труда во время работы участников экзамена с лабораторным оборудованием.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Перечень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дополнительных материалов и оборудования, пользование которыми разрешено на ОГЭ по физике, утвержден приказом </a:t>
            </a:r>
            <a:r>
              <a:rPr lang="ru-RU" sz="210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Минобрнауки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России. 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подготовки лабораторного оборудования в ППЭ за один-два дня до экзамена сообщаются номера комплектов оборудования, которые будут использоваться на экзамене. Критерии проверки выполнения экспериментального задания требуют использования в рамках ОГЭ стандартизированного лабораторного оборудования. Перечень комплектов оборудования для выполнения экспериментальных заданий составлен на основе типовых наборов для фронтальных работ по физике.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628996" cy="285751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Физика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155"/>
            <a:ext cx="1619672" cy="86649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428736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 Narrow" pitchFamily="34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1357298"/>
            <a:ext cx="82153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dirty="0" smtClean="0">
                <a:latin typeface="Arial Narrow" pitchFamily="34" charset="0"/>
              </a:rPr>
              <a:t>	</a:t>
            </a:r>
            <a:endParaRPr lang="ru-RU" sz="2200" dirty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303368" y="1047158"/>
            <a:ext cx="450059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 отсутствии в ППЭ каких-либо приборов и материалов оборудование может быть заменено на аналогичное оборудование с другими характеристиками. В целях обеспечения объективного оценивания выполнения лабораторной работы участниками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ОГЭ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случае замены оборудования на аналогичное с другими характеристиками необходимо довести до сведения экспертов предметной комиссии, осуществляющих проверку выполнения заданий, описание характеристик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реально используемого 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экзамене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оборудования, заполнив дополнительный бланк по физике №2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6072206"/>
            <a:ext cx="7072362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 Narrow" pitchFamily="34" charset="0"/>
              </a:rPr>
              <a:t>Заполняется только в случае замены оборудования!</a:t>
            </a:r>
            <a:endParaRPr lang="ru-RU" sz="2400" b="1" i="1" dirty="0">
              <a:latin typeface="Arial Narrow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6" y="765362"/>
            <a:ext cx="3717760" cy="527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972056" cy="521497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Все задания выполняются участниками в компьютерном классе, с оборудованными рабочими местами для выполнения письменной и практической части.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Число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рабочих мест, оборудованных компьютером, должно соответствовать числу участников экзамена в аудитории. </a:t>
            </a: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для слайда\25943_html_m1723812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79617" y="2378441"/>
            <a:ext cx="4614054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188640"/>
            <a:ext cx="685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8154192" cy="3600400"/>
          </a:xfrm>
        </p:spPr>
        <p:txBody>
          <a:bodyPr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Станция КОГЭ</a:t>
            </a:r>
          </a:p>
          <a:p>
            <a:pPr marL="285750" indent="-285750" algn="just">
              <a:buFontTx/>
              <a:buChar char="-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Инструкции</a:t>
            </a:r>
          </a:p>
          <a:p>
            <a:pPr marL="285750" indent="-285750" algn="just">
              <a:buFontTx/>
              <a:buChar char="-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Бланки регистрации</a:t>
            </a:r>
          </a:p>
          <a:p>
            <a:pPr marL="285750" indent="-285750" algn="just">
              <a:buFontTx/>
              <a:buChar char="-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Зашифрованный КИМ</a:t>
            </a:r>
          </a:p>
          <a:p>
            <a:pPr marL="285750" indent="-285750" algn="just">
              <a:buFontTx/>
              <a:buChar char="-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Ключ для расшифровки КИМ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Перечень редакторов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электронных таблиц, текстовых редакторов, среды программирования языков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информатике и ИКТ в компьютерной форме (КОГЭ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 утвержден приказом </a:t>
            </a:r>
            <a:r>
              <a:rPr lang="ru-RU" sz="21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Минобрнауки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РС (Я) №01-03/974 от 26.04.2023 г.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22155"/>
            <a:ext cx="685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pic>
        <p:nvPicPr>
          <p:cNvPr id="7" name="Объект 3"/>
          <p:cNvPicPr>
            <a:picLocks noGrp="1" noChangeAspect="1"/>
          </p:cNvPicPr>
          <p:nvPr/>
        </p:nvPicPr>
        <p:blipFill rotWithShape="1">
          <a:blip r:embed="rId3"/>
          <a:srcRect l="11052" t="17552" r="8013" b="9979"/>
          <a:stretch/>
        </p:blipFill>
        <p:spPr>
          <a:xfrm>
            <a:off x="251520" y="980728"/>
            <a:ext cx="8496944" cy="5112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177348"/>
            <a:ext cx="685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551516"/>
              </p:ext>
            </p:extLst>
          </p:nvPr>
        </p:nvGraphicFramePr>
        <p:xfrm>
          <a:off x="395536" y="1484784"/>
          <a:ext cx="8229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82996880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158776573"/>
                    </a:ext>
                  </a:extLst>
                </a:gridCol>
                <a:gridCol w="2252936">
                  <a:extLst>
                    <a:ext uri="{9D8B030D-6E8A-4147-A177-3AD203B41FA5}">
                      <a16:colId xmlns:a16="http://schemas.microsoft.com/office/drawing/2014/main" val="16562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Наименование работ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Исполнитель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2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Предоставление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РЦОИ ПО для проведения экзамена: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Станция КОГЭ для ППЭ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Бланки регистрации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Зашифрованные КИМ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Ключ для расшифровки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ФЦТ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8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Передача в ППЭ: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Станция КОГЭ для ППЭ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Бланки регистрации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Зашифрованные КИМ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Ключ для расшифровки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РЦОИ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78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Тиражирование бланков участников и передача руководителю ППЭ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Технический специалист ППЭ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5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Подготовка РЦОИ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Руководитель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РЦОИ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312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4072" y="88601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Подготовка к проведению экзамена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2569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664167"/>
              </p:ext>
            </p:extLst>
          </p:nvPr>
        </p:nvGraphicFramePr>
        <p:xfrm>
          <a:off x="251520" y="1887214"/>
          <a:ext cx="82296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82996880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158776573"/>
                    </a:ext>
                  </a:extLst>
                </a:gridCol>
                <a:gridCol w="2252936">
                  <a:extLst>
                    <a:ext uri="{9D8B030D-6E8A-4147-A177-3AD203B41FA5}">
                      <a16:colId xmlns:a16="http://schemas.microsoft.com/office/drawing/2014/main" val="16562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Наименование работ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Исполнитель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2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Обеспечение рабочих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мест участников и настройка оборудования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Технический специалист ППЭ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59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Установка станции КОГЭ для ППЭ на все компьютеры,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предназначенные для использования при проведения экзамена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Технический специалист ППЭ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7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Подготовка станций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КОГЭ. На каждой станции КОГЭ в каждой аудитории ППЭ и резервных станциях КОГЭ для ППЭ необходимо: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проверить, при необходимости скорректировать, настройки экзамена по соответствующему учебному предмету: код ППЭ, номер аудитории и номер места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Проверить настройки системного времени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Технический специалист ППЭ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5547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109176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Техническая подготовка к проведению экзамена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1124744"/>
            <a:ext cx="105156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подготовка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/>
        </p:nvPicPr>
        <p:blipFill rotWithShape="1">
          <a:blip r:embed="rId3"/>
          <a:srcRect l="11158" t="17514" r="9943" b="4676"/>
          <a:stretch/>
        </p:blipFill>
        <p:spPr>
          <a:xfrm>
            <a:off x="323527" y="1545021"/>
            <a:ext cx="8716659" cy="46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518735"/>
              </p:ext>
            </p:extLst>
          </p:nvPr>
        </p:nvGraphicFramePr>
        <p:xfrm>
          <a:off x="251520" y="1323341"/>
          <a:ext cx="8712968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899">
                  <a:extLst>
                    <a:ext uri="{9D8B030D-6E8A-4147-A177-3AD203B41FA5}">
                      <a16:colId xmlns:a16="http://schemas.microsoft.com/office/drawing/2014/main" val="1829968801"/>
                    </a:ext>
                  </a:extLst>
                </a:gridCol>
                <a:gridCol w="5717806">
                  <a:extLst>
                    <a:ext uri="{9D8B030D-6E8A-4147-A177-3AD203B41FA5}">
                      <a16:colId xmlns:a16="http://schemas.microsoft.com/office/drawing/2014/main" val="2158776573"/>
                    </a:ext>
                  </a:extLst>
                </a:gridCol>
                <a:gridCol w="2385263">
                  <a:extLst>
                    <a:ext uri="{9D8B030D-6E8A-4147-A177-3AD203B41FA5}">
                      <a16:colId xmlns:a16="http://schemas.microsoft.com/office/drawing/2014/main" val="16562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Наименование работ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Исполнитель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2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Передача ключа доступа к КИМ в ППЭ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РЦОИ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59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Скачивание ключа доступа к КИМ и запись на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флеш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-накопитель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Технический специалист ППЭ, руководитель ППЭ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7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Выдача комплектов бланков ответственным организаторам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аудиторий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Руководитель ППЭ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55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Загрузка ключа доступа к КИМ на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все станции КОГЭ для ППЭ во всех аудиториях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Технический специалист ППЭ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8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Проверка качества напечатанных комплектов бланков и заполнение регистрационных полей бланков регистрации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Организатор в аудитории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8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экзамена на станции КОГЭ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Организатор в аудитории, технический специалист ППЭ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5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Экспорт ответов участников каждой аудитории и запись на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флеш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-носитель (допускается использование нескольких носителей на ППЭ 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Технический специалист ППЭ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3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Передача экспортированных ответов участников со всех аудиторий в РЦОИ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Технический специалист ППЭ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1801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29" y="75797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Проведение экзамена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00200"/>
            <a:ext cx="7344816" cy="30469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atin typeface="Arial Narrow" panose="020B0606020202030204" pitchFamily="34" charset="0"/>
              </a:rPr>
              <a:t>Флеш</a:t>
            </a:r>
            <a:r>
              <a:rPr lang="ru-RU" sz="4800" b="1" dirty="0" smtClean="0">
                <a:latin typeface="Arial Narrow" panose="020B0606020202030204" pitchFamily="34" charset="0"/>
              </a:rPr>
              <a:t>-носители используемые на экзаменах должны быть отформатированы! </a:t>
            </a:r>
            <a:endParaRPr lang="ru-RU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50857" y="1149089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8864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Особенности организации и проведения ОГЭ </a:t>
            </a:r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русскому языку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Каждая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аудитория для проведения ОГЭ по русскому языку должна быть оснащена средствами воспроизведения аудиозаписи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Технические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специалисты или организаторы в аудитории настраивают средство воспроизведения аудиозаписи так, чтобы было слышно всем участникам экзамена. Аудиозапись прослушивается участниками экзамена дважды с перерывом в 5-6 минут. Во время прослушивания текста участникам ГИА разрешается делать записи на черновиках. После повторного прослушивания участники ГИА приступают к написанию изложения. Организаторы в аудитории отключают средство воспроизведения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аудиозаписи.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аудитории участникам экзамена предоставляются орфографические словари, позволяющие устанавливать нормативное написание слов, и которыми участники экзамена пользуются при выполнении всех частей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775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18287" y="934531"/>
            <a:ext cx="889248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Загрузка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КИМ после получения ключа расшифровки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 rotWithShape="1">
          <a:blip r:embed="rId3"/>
          <a:srcRect l="11694" t="17552" r="10158" b="4087"/>
          <a:stretch/>
        </p:blipFill>
        <p:spPr>
          <a:xfrm>
            <a:off x="179512" y="1545832"/>
            <a:ext cx="8834778" cy="51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75" y="1412776"/>
            <a:ext cx="3684377" cy="520312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042792" cy="37976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Организатор проводит инструктаж участников о порядке сдачи экзамена и заполнении бланков.</a:t>
            </a: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Участники вносят регистрационные сведения в бланк </a:t>
            </a:r>
            <a:r>
              <a:rPr lang="ru-RU" dirty="0" smtClean="0">
                <a:latin typeface="Arial Narrow" pitchFamily="34" charset="0"/>
              </a:rPr>
              <a:t>регистрации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 flipV="1">
            <a:off x="2714612" y="5715016"/>
            <a:ext cx="121444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10358" y="1709439"/>
            <a:ext cx="3664209" cy="1826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25690"/>
            <a:ext cx="685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2204864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1052736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Ввод номера бланка регистрации участником на станции КОГЭ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/>
        </p:nvPicPr>
        <p:blipFill rotWithShape="1">
          <a:blip r:embed="rId3"/>
          <a:srcRect l="11266" t="18534" r="10586" b="5265"/>
          <a:stretch/>
        </p:blipFill>
        <p:spPr>
          <a:xfrm>
            <a:off x="67985" y="1556792"/>
            <a:ext cx="886503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1052736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Инструкция к заданиям КИМ на станции КОГЭ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 rotWithShape="1">
          <a:blip r:embed="rId3"/>
          <a:srcRect l="12123" t="18141" r="10908" b="6443"/>
          <a:stretch/>
        </p:blipFill>
        <p:spPr>
          <a:xfrm>
            <a:off x="347648" y="1473824"/>
            <a:ext cx="8472824" cy="49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1052736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Регистрация участником на станции КОГЭ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/>
        </p:nvPicPr>
        <p:blipFill rotWithShape="1">
          <a:blip r:embed="rId3"/>
          <a:srcRect l="12659" t="18731" r="11873" b="6247"/>
          <a:stretch/>
        </p:blipFill>
        <p:spPr>
          <a:xfrm>
            <a:off x="251520" y="1556792"/>
            <a:ext cx="875858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484784"/>
            <a:ext cx="5214974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Организатор объявляет о начале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экзамена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фиксируя время начала и время окончания экзамена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доске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Продолжительность экзамена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выполнение всей работы отводится 2 часа 30 минут (150 минут).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для слайда\26310236-Clock-15-Minutes-To-Go-Bright-Chrome-Clock-isolated-on-White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2834116" cy="2909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22155"/>
            <a:ext cx="685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1052736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Lucida Sans Unicode" panose="020B0602030504020204" pitchFamily="34" charset="0"/>
              </a:rPr>
              <a:t>Начало экзамена на станции КОГЭ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 rotWithShape="1">
          <a:blip r:embed="rId3"/>
          <a:srcRect l="12230" t="19123" r="11337" b="3105"/>
          <a:stretch/>
        </p:blipFill>
        <p:spPr>
          <a:xfrm>
            <a:off x="107504" y="1473824"/>
            <a:ext cx="8835980" cy="49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1052736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Задания с развернутым ответом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/>
        </p:nvPicPr>
        <p:blipFill rotWithShape="1">
          <a:blip r:embed="rId3"/>
          <a:srcRect l="11480" t="17355" r="10480" b="748"/>
          <a:stretch/>
        </p:blipFill>
        <p:spPr>
          <a:xfrm>
            <a:off x="0" y="1508429"/>
            <a:ext cx="8937293" cy="51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1052736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экзамена на станции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 rotWithShape="1">
          <a:blip r:embed="rId3"/>
          <a:srcRect l="10944" t="17552" r="8872" b="1141"/>
          <a:stretch/>
        </p:blipFill>
        <p:spPr>
          <a:xfrm>
            <a:off x="68788" y="1482627"/>
            <a:ext cx="8984996" cy="49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764340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экзамена на станции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142931"/>
            <a:ext cx="3875456" cy="5472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39551" y="5517232"/>
            <a:ext cx="3673863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12"/>
          <p:cNvSpPr>
            <a:spLocks noGrp="1"/>
          </p:cNvSpPr>
          <p:nvPr>
            <p:ph idx="1"/>
          </p:nvPr>
        </p:nvSpPr>
        <p:spPr>
          <a:xfrm>
            <a:off x="474784" y="1300379"/>
            <a:ext cx="4081845" cy="5293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Участник после выполнения заданий записывает контрольную сумму в соответствующее поле бланка регистрации.</a:t>
            </a: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50857" y="1149089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8864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Письменная часть ОГЭ по иностранным языкам. Раздел «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Аудирование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Письменная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часть проводится с КИМ, представляющими собой комплекты заданий стандартизированной формы. 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целях оптимизации времени нахождения в ППЭ участников ОГЭ по иностранным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языкам, по решению Министерства образования и науки Республики Саха (Якутия) организация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проведения экзамена для всех участников ОГЭ по иностранным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языкам проводится в один день (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одновременно письменная часть и устная часть (раздел «Говорение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При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проведении устной части по иностранным языкам применение технологии ОГЭ 2.0 не предусмотрено!</a:t>
            </a:r>
          </a:p>
        </p:txBody>
      </p:sp>
    </p:spTree>
    <p:extLst>
      <p:ext uri="{BB962C8B-B14F-4D97-AF65-F5344CB8AC3E}">
        <p14:creationId xmlns:p14="http://schemas.microsoft.com/office/powerpoint/2010/main" val="7312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7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Организационно-технологическое обеспечение проведения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ОГЭ по информатике и ИКТ в компьютерной форме (КОГЭ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0" y="1052736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Экспорт ответов участников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/>
        </p:nvPicPr>
        <p:blipFill rotWithShape="1">
          <a:blip r:embed="rId3"/>
          <a:srcRect l="10408" t="17552" r="8549" b="1534"/>
          <a:stretch/>
        </p:blipFill>
        <p:spPr>
          <a:xfrm>
            <a:off x="-117538" y="1628800"/>
            <a:ext cx="9261538" cy="50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1" y="764340"/>
            <a:ext cx="9001000" cy="42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Особенности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организации и проведения ОГЭ по литературе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484784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	При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выполнении заданий всех частей экзаменационной работы участник экзамена имеет право пользоваться орфографическим словарем, полными текстами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художественных произведений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а также сборниками лирики (Список произведений, по которым могут формулироваться задания КИМ ОГЭ по литературе ОГЭ, представлен в Спецификации КИМ для проведения в 2023 ОГЭ по литературе).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Художественные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тексты не предоставляются индивидуально каждому участнику экзамена.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Участники экзамена по мере необходимости работают с текстами за отдельными столами, на которых находятся нужные книги. При проведении экзамена необходимо подготовить книги в нескольких экземплярах для каждой аудитории (в зависимости от наполнения). Книги следует подготовить таким образом, чтобы у участника экзамена отсутствовала возможность работать с комментариями и вступительными статьями к художественным текстам (если таковые имеются). Организатор обеспечивает равные условия доступа к художественным текстам для всех участников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8064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18864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Особенности организации и проведения ОГЭ </a:t>
            </a:r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химии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54207"/>
            <a:ext cx="8496944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Перед началом экзаменационной работы или перед началом выполнения задания №24 специалист по проведению инструктажа и обеспечению лабораторных работ в </a:t>
            </a:r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аудитории 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проводит инструктаж участников экзамена по технике безопасности при обращении с лабораторным оборудованием и реактивами под подпись каждого участника экзамена в специально предусмотренной ведомости. </a:t>
            </a:r>
            <a:endParaRPr lang="ru-RU" sz="2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 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выполнению задания №24 не допускаются участники экзамена, не прошедшие инструктаж по технике </a:t>
            </a:r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безопасности.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Участнику 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экзамена предлагается индивидуальный комплект, состоящий из определённого набора оборудования и реактивов. Перечни веществ и лабораторного оборудования, включаемых в комплекты для выполнения экспериментальных заданий, составлены на основе общих перечней, которые приведены в Приложении 2 к Спецификации КИМ ОГЭ по химии в 2023 году «Организация подготовки индивидуальных комплектов участников ОГЭ по химии </a:t>
            </a:r>
            <a:r>
              <a:rPr lang="ru-RU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проведения 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химического эксперимента (при выполнении заданий №23 и №24)»</a:t>
            </a:r>
            <a:endParaRPr lang="ru-RU" sz="2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326612"/>
            <a:ext cx="4896544" cy="224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Эксперты оценивают выполнение лабораторных работ участников экзамена независимо друг от друга и непосредственно при выполнении участником экзамена задания №24. Эксперты вносят результаты оценивания в Ведомость оценивания выполнения задания №24 (лабораторной работы) в аудитории, не допуская информирования участников ГИА, организаторов и других лиц о выставляемых баллах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18864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Особенности организации и проведения ОГЭ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химии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4532" y="1214422"/>
            <a:ext cx="3903412" cy="5232409"/>
            <a:chOff x="164532" y="1516074"/>
            <a:chExt cx="3478774" cy="493075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"/>
            <a:stretch/>
          </p:blipFill>
          <p:spPr>
            <a:xfrm>
              <a:off x="164532" y="1516074"/>
              <a:ext cx="3478774" cy="4930757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1979712" y="4619683"/>
              <a:ext cx="1584176" cy="936104"/>
            </a:xfrm>
            <a:prstGeom prst="frame">
              <a:avLst>
                <a:gd name="adj1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312408" y="1620041"/>
            <a:ext cx="4436056" cy="2637218"/>
            <a:chOff x="3654726" y="1494760"/>
            <a:chExt cx="4436056" cy="263721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5" t="63564" r="1316" b="17575"/>
            <a:stretch/>
          </p:blipFill>
          <p:spPr>
            <a:xfrm>
              <a:off x="3663864" y="1516074"/>
              <a:ext cx="4426918" cy="2615904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3654726" y="1494760"/>
              <a:ext cx="4323741" cy="2615904"/>
            </a:xfrm>
            <a:prstGeom prst="frame">
              <a:avLst>
                <a:gd name="adj1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4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98608" cy="908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6064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Особенности организации и проведения ОГЭ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 химии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- Задание 24 предполагает проведение двух реакций, соответствующих составленным уравнениям реакций.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24-е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задание оценивается 2-мя экспертами на уровне ППЭ. </a:t>
            </a: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Третьи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проверки по 24 заданию не предусмотрены. </a:t>
            </a:r>
          </a:p>
        </p:txBody>
      </p:sp>
    </p:spTree>
    <p:extLst>
      <p:ext uri="{BB962C8B-B14F-4D97-AF65-F5344CB8AC3E}">
        <p14:creationId xmlns:p14="http://schemas.microsoft.com/office/powerpoint/2010/main" val="34458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28281"/>
            <a:ext cx="4440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Особенности организации и проведения ОГЭ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химии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14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704" y="757504"/>
            <a:ext cx="828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Новая форма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ППЭ-04-01-Х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машиночитаемая)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1.Ведомость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проведения инструктажа по технике безопасности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72" y="2179675"/>
            <a:ext cx="86252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0887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Новая форма ППЭ-04-02-Х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(не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машиночитаемая)</a:t>
            </a:r>
          </a:p>
          <a:p>
            <a:pPr algn="ctr"/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2. Ведомость оценивания лабораторной работы в аудитории 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8892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28281"/>
            <a:ext cx="4440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Особенности организации и проведения ОГЭ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химии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14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Комплект ЭМ по химии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4443214" cy="49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44546" y="12167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Подготовка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перечня комплектов оборудования: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060848"/>
            <a:ext cx="4283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- Специальная форма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в каждом комплекте ЭМ</a:t>
            </a:r>
            <a:r>
              <a:rPr lang="ru-RU" b="1" dirty="0" smtClean="0">
                <a:latin typeface="Arial Narrow" pitchFamily="34" charset="0"/>
              </a:rPr>
              <a:t>; </a:t>
            </a:r>
          </a:p>
          <a:p>
            <a:r>
              <a:rPr lang="ru-RU" b="1" dirty="0" smtClean="0">
                <a:latin typeface="Arial Narrow" pitchFamily="34" charset="0"/>
              </a:rPr>
              <a:t>- Номер КИМ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автоматически вносится в форму</a:t>
            </a:r>
            <a:r>
              <a:rPr lang="ru-RU" b="1" dirty="0" smtClean="0">
                <a:latin typeface="Arial Narrow" pitchFamily="34" charset="0"/>
              </a:rPr>
              <a:t>; </a:t>
            </a:r>
          </a:p>
          <a:p>
            <a:r>
              <a:rPr lang="ru-RU" b="1" dirty="0" smtClean="0">
                <a:latin typeface="Arial Narrow" pitchFamily="34" charset="0"/>
              </a:rPr>
              <a:t>- В форме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заранее впечатан номер комплекта оборудования; </a:t>
            </a:r>
          </a:p>
          <a:p>
            <a:r>
              <a:rPr lang="ru-RU" b="1" dirty="0" smtClean="0">
                <a:latin typeface="Arial Narrow" pitchFamily="34" charset="0"/>
              </a:rPr>
              <a:t>- В форме заполняется номер места участника и перед началом выполнения заданий выдается лаборанту для предварительной подготовки оборудования для определенного места; </a:t>
            </a:r>
          </a:p>
          <a:p>
            <a:r>
              <a:rPr lang="ru-RU" b="1" dirty="0" smtClean="0">
                <a:latin typeface="Arial Narrow" pitchFamily="34" charset="0"/>
              </a:rPr>
              <a:t>- Участник выполняет задания КИМ, после чего приступает к выполнению эксперимента. На время начала эксперимента оборудование уже приготовлено. </a:t>
            </a:r>
          </a:p>
        </p:txBody>
      </p:sp>
    </p:spTree>
    <p:extLst>
      <p:ext uri="{BB962C8B-B14F-4D97-AF65-F5344CB8AC3E}">
        <p14:creationId xmlns:p14="http://schemas.microsoft.com/office/powerpoint/2010/main" val="29831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1227</Words>
  <Application>Microsoft Office PowerPoint</Application>
  <PresentationFormat>Экран (4:3)</PresentationFormat>
  <Paragraphs>169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Calibri</vt:lpstr>
      <vt:lpstr>Lucida Sans Unicode</vt:lpstr>
      <vt:lpstr>Times New Roman</vt:lpstr>
      <vt:lpstr>Wingdings</vt:lpstr>
      <vt:lpstr>Тема Office</vt:lpstr>
      <vt:lpstr>Особенности подготовки и проведения ОГЭ по отдельным предметам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 ЭМ по химии </vt:lpstr>
      <vt:lpstr>Физика</vt:lpstr>
      <vt:lpstr>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ОГЭ по русскому языку, иностранным языкам, химии, физике, информатике и информационно-коммуникационным технологиям (ИКТ), литературе</dc:title>
  <dc:creator>Алексей</dc:creator>
  <cp:lastModifiedBy>User</cp:lastModifiedBy>
  <cp:revision>49</cp:revision>
  <dcterms:created xsi:type="dcterms:W3CDTF">2019-03-26T07:33:37Z</dcterms:created>
  <dcterms:modified xsi:type="dcterms:W3CDTF">2023-05-12T05:33:39Z</dcterms:modified>
</cp:coreProperties>
</file>